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3" r:id="rId1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>
      <p:cViewPr varScale="1">
        <p:scale>
          <a:sx n="105" d="100"/>
          <a:sy n="105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DD11-2B60-4F0A-8E35-15629D8C06B0}" type="datetimeFigureOut">
              <a:rPr lang="zh-TW" altLang="en-US" smtClean="0"/>
              <a:t>2024/5/3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A521C-FAF3-40C9-A67E-6283C68CA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5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https://assist.nat.gov.tw/wSite/ct?xItem=16961&amp;ctNode=219</a:t>
            </a:r>
          </a:p>
          <a:p>
            <a:r>
              <a:rPr lang="en-US" altLang="zh-TW" dirty="0"/>
              <a:t>https://law.moda.gov.tw/LawContent.aspx?id=GL000077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A521C-FAF3-40C9-A67E-6283C68CAAC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64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0964" y="160731"/>
            <a:ext cx="69100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532" y="1587869"/>
            <a:ext cx="10774934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8068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3E24B4-516B-4482-BAB0-084DDFFCFC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2832" cy="7915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reurl.cc/5vrLj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3" Type="http://schemas.openxmlformats.org/officeDocument/2006/relationships/image" Target="../media/image87.pn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13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ist.nat.gov.tw/wSite/ct?xItem=16961&amp;ctNode=2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da.gov.tw/ADI/services/apply-serivces/energy/136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13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42711" y="3769360"/>
            <a:ext cx="31065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 err="1">
                <a:solidFill>
                  <a:srgbClr val="3856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計畫說明</a:t>
            </a:r>
            <a:r>
              <a:rPr lang="zh-TW" altLang="en-US" sz="4000" b="1" dirty="0">
                <a:solidFill>
                  <a:srgbClr val="3856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endParaRPr sz="4000" b="1" dirty="0">
              <a:solidFill>
                <a:srgbClr val="3856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6186" y="1196339"/>
            <a:ext cx="10739628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08533" y="1453383"/>
            <a:ext cx="10774934" cy="1747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14115" marR="335915" indent="-3162935">
              <a:lnSpc>
                <a:spcPct val="150000"/>
              </a:lnSpc>
              <a:spcBef>
                <a:spcPts val="105"/>
              </a:spcBef>
            </a:pPr>
            <a:r>
              <a:rPr spc="-10" dirty="0"/>
              <a:t>智慧機</a:t>
            </a:r>
            <a:r>
              <a:rPr spc="-5" dirty="0"/>
              <a:t>械-</a:t>
            </a:r>
            <a:r>
              <a:rPr spc="-10" dirty="0"/>
              <a:t>產業聚落供應鏈數位串流</a:t>
            </a:r>
            <a:r>
              <a:rPr spc="5" dirty="0"/>
              <a:t>暨</a:t>
            </a:r>
            <a:r>
              <a:rPr spc="-10" dirty="0"/>
              <a:t>AI</a:t>
            </a:r>
            <a:r>
              <a:rPr spc="-5" dirty="0"/>
              <a:t>應用 主題式研發計畫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5359907"/>
            <a:ext cx="3040379" cy="1498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" y="5241035"/>
            <a:ext cx="966266" cy="966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286" y="5474970"/>
            <a:ext cx="391667" cy="391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286" y="5474970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5">
                <a:moveTo>
                  <a:pt x="0" y="195833"/>
                </a:moveTo>
                <a:lnTo>
                  <a:pt x="5172" y="150915"/>
                </a:lnTo>
                <a:lnTo>
                  <a:pt x="19905" y="109690"/>
                </a:lnTo>
                <a:lnTo>
                  <a:pt x="43023" y="73329"/>
                </a:lnTo>
                <a:lnTo>
                  <a:pt x="73351" y="43007"/>
                </a:lnTo>
                <a:lnTo>
                  <a:pt x="109712" y="19896"/>
                </a:lnTo>
                <a:lnTo>
                  <a:pt x="150931" y="5169"/>
                </a:lnTo>
                <a:lnTo>
                  <a:pt x="195833" y="0"/>
                </a:lnTo>
                <a:lnTo>
                  <a:pt x="240736" y="5169"/>
                </a:lnTo>
                <a:lnTo>
                  <a:pt x="281955" y="19896"/>
                </a:lnTo>
                <a:lnTo>
                  <a:pt x="318316" y="43007"/>
                </a:lnTo>
                <a:lnTo>
                  <a:pt x="348644" y="73329"/>
                </a:lnTo>
                <a:lnTo>
                  <a:pt x="371762" y="109690"/>
                </a:lnTo>
                <a:lnTo>
                  <a:pt x="386495" y="150915"/>
                </a:lnTo>
                <a:lnTo>
                  <a:pt x="391667" y="195833"/>
                </a:lnTo>
                <a:lnTo>
                  <a:pt x="386495" y="240736"/>
                </a:lnTo>
                <a:lnTo>
                  <a:pt x="371762" y="281955"/>
                </a:lnTo>
                <a:lnTo>
                  <a:pt x="348644" y="318316"/>
                </a:lnTo>
                <a:lnTo>
                  <a:pt x="318316" y="348644"/>
                </a:lnTo>
                <a:lnTo>
                  <a:pt x="281955" y="371762"/>
                </a:lnTo>
                <a:lnTo>
                  <a:pt x="240736" y="386495"/>
                </a:lnTo>
                <a:lnTo>
                  <a:pt x="195833" y="391667"/>
                </a:lnTo>
                <a:lnTo>
                  <a:pt x="150931" y="386495"/>
                </a:lnTo>
                <a:lnTo>
                  <a:pt x="109712" y="371762"/>
                </a:lnTo>
                <a:lnTo>
                  <a:pt x="73351" y="348644"/>
                </a:lnTo>
                <a:lnTo>
                  <a:pt x="43023" y="318316"/>
                </a:lnTo>
                <a:lnTo>
                  <a:pt x="19905" y="281955"/>
                </a:lnTo>
                <a:lnTo>
                  <a:pt x="5172" y="240736"/>
                </a:lnTo>
                <a:lnTo>
                  <a:pt x="0" y="195833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527" y="5506211"/>
            <a:ext cx="324612" cy="326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775" y="5826247"/>
            <a:ext cx="1132065" cy="1031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3677" y="6060185"/>
            <a:ext cx="557784" cy="556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3677" y="6060185"/>
            <a:ext cx="558165" cy="556260"/>
          </a:xfrm>
          <a:custGeom>
            <a:avLst/>
            <a:gdLst/>
            <a:ahLst/>
            <a:cxnLst/>
            <a:rect l="l" t="t" r="r" b="b"/>
            <a:pathLst>
              <a:path w="558164" h="556259">
                <a:moveTo>
                  <a:pt x="0" y="278129"/>
                </a:moveTo>
                <a:lnTo>
                  <a:pt x="3649" y="233015"/>
                </a:lnTo>
                <a:lnTo>
                  <a:pt x="14215" y="190219"/>
                </a:lnTo>
                <a:lnTo>
                  <a:pt x="31125" y="150313"/>
                </a:lnTo>
                <a:lnTo>
                  <a:pt x="53803" y="113870"/>
                </a:lnTo>
                <a:lnTo>
                  <a:pt x="81676" y="81462"/>
                </a:lnTo>
                <a:lnTo>
                  <a:pt x="114171" y="53663"/>
                </a:lnTo>
                <a:lnTo>
                  <a:pt x="150714" y="31044"/>
                </a:lnTo>
                <a:lnTo>
                  <a:pt x="190731" y="14179"/>
                </a:lnTo>
                <a:lnTo>
                  <a:pt x="233648" y="3640"/>
                </a:lnTo>
                <a:lnTo>
                  <a:pt x="278891" y="0"/>
                </a:lnTo>
                <a:lnTo>
                  <a:pt x="324135" y="3640"/>
                </a:lnTo>
                <a:lnTo>
                  <a:pt x="367052" y="14179"/>
                </a:lnTo>
                <a:lnTo>
                  <a:pt x="407069" y="31044"/>
                </a:lnTo>
                <a:lnTo>
                  <a:pt x="443612" y="53663"/>
                </a:lnTo>
                <a:lnTo>
                  <a:pt x="476107" y="81462"/>
                </a:lnTo>
                <a:lnTo>
                  <a:pt x="503980" y="113870"/>
                </a:lnTo>
                <a:lnTo>
                  <a:pt x="526658" y="150313"/>
                </a:lnTo>
                <a:lnTo>
                  <a:pt x="543568" y="190219"/>
                </a:lnTo>
                <a:lnTo>
                  <a:pt x="554134" y="233015"/>
                </a:lnTo>
                <a:lnTo>
                  <a:pt x="557784" y="278129"/>
                </a:lnTo>
                <a:lnTo>
                  <a:pt x="554134" y="323244"/>
                </a:lnTo>
                <a:lnTo>
                  <a:pt x="543568" y="366040"/>
                </a:lnTo>
                <a:lnTo>
                  <a:pt x="526658" y="405946"/>
                </a:lnTo>
                <a:lnTo>
                  <a:pt x="503980" y="442389"/>
                </a:lnTo>
                <a:lnTo>
                  <a:pt x="476107" y="474797"/>
                </a:lnTo>
                <a:lnTo>
                  <a:pt x="443612" y="502596"/>
                </a:lnTo>
                <a:lnTo>
                  <a:pt x="407069" y="525215"/>
                </a:lnTo>
                <a:lnTo>
                  <a:pt x="367052" y="542080"/>
                </a:lnTo>
                <a:lnTo>
                  <a:pt x="324135" y="552619"/>
                </a:lnTo>
                <a:lnTo>
                  <a:pt x="278891" y="556260"/>
                </a:lnTo>
                <a:lnTo>
                  <a:pt x="233648" y="552619"/>
                </a:lnTo>
                <a:lnTo>
                  <a:pt x="190731" y="542080"/>
                </a:lnTo>
                <a:lnTo>
                  <a:pt x="150714" y="525215"/>
                </a:lnTo>
                <a:lnTo>
                  <a:pt x="114171" y="502596"/>
                </a:lnTo>
                <a:lnTo>
                  <a:pt x="81676" y="474797"/>
                </a:lnTo>
                <a:lnTo>
                  <a:pt x="53803" y="442389"/>
                </a:lnTo>
                <a:lnTo>
                  <a:pt x="31125" y="405946"/>
                </a:lnTo>
                <a:lnTo>
                  <a:pt x="14215" y="366040"/>
                </a:lnTo>
                <a:lnTo>
                  <a:pt x="3649" y="323244"/>
                </a:lnTo>
                <a:lnTo>
                  <a:pt x="0" y="27812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160" y="6105144"/>
            <a:ext cx="461772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0616" y="5612841"/>
            <a:ext cx="1429638" cy="124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9517" y="5846826"/>
            <a:ext cx="854963" cy="8534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39517" y="5846826"/>
            <a:ext cx="855344" cy="853440"/>
          </a:xfrm>
          <a:custGeom>
            <a:avLst/>
            <a:gdLst/>
            <a:ahLst/>
            <a:cxnLst/>
            <a:rect l="l" t="t" r="r" b="b"/>
            <a:pathLst>
              <a:path w="855344" h="853440">
                <a:moveTo>
                  <a:pt x="0" y="426720"/>
                </a:moveTo>
                <a:lnTo>
                  <a:pt x="2508" y="380223"/>
                </a:lnTo>
                <a:lnTo>
                  <a:pt x="9859" y="335177"/>
                </a:lnTo>
                <a:lnTo>
                  <a:pt x="21793" y="291842"/>
                </a:lnTo>
                <a:lnTo>
                  <a:pt x="38048" y="250478"/>
                </a:lnTo>
                <a:lnTo>
                  <a:pt x="58363" y="211344"/>
                </a:lnTo>
                <a:lnTo>
                  <a:pt x="82478" y="174703"/>
                </a:lnTo>
                <a:lnTo>
                  <a:pt x="110133" y="140813"/>
                </a:lnTo>
                <a:lnTo>
                  <a:pt x="141065" y="109936"/>
                </a:lnTo>
                <a:lnTo>
                  <a:pt x="175016" y="82331"/>
                </a:lnTo>
                <a:lnTo>
                  <a:pt x="211723" y="58259"/>
                </a:lnTo>
                <a:lnTo>
                  <a:pt x="250926" y="37979"/>
                </a:lnTo>
                <a:lnTo>
                  <a:pt x="292364" y="21754"/>
                </a:lnTo>
                <a:lnTo>
                  <a:pt x="335776" y="9842"/>
                </a:lnTo>
                <a:lnTo>
                  <a:pt x="380902" y="2503"/>
                </a:lnTo>
                <a:lnTo>
                  <a:pt x="427481" y="0"/>
                </a:lnTo>
                <a:lnTo>
                  <a:pt x="474061" y="2503"/>
                </a:lnTo>
                <a:lnTo>
                  <a:pt x="519187" y="9842"/>
                </a:lnTo>
                <a:lnTo>
                  <a:pt x="562599" y="21754"/>
                </a:lnTo>
                <a:lnTo>
                  <a:pt x="604037" y="37979"/>
                </a:lnTo>
                <a:lnTo>
                  <a:pt x="643240" y="58259"/>
                </a:lnTo>
                <a:lnTo>
                  <a:pt x="679947" y="82331"/>
                </a:lnTo>
                <a:lnTo>
                  <a:pt x="713898" y="109936"/>
                </a:lnTo>
                <a:lnTo>
                  <a:pt x="744830" y="140813"/>
                </a:lnTo>
                <a:lnTo>
                  <a:pt x="772485" y="174703"/>
                </a:lnTo>
                <a:lnTo>
                  <a:pt x="796600" y="211344"/>
                </a:lnTo>
                <a:lnTo>
                  <a:pt x="816915" y="250478"/>
                </a:lnTo>
                <a:lnTo>
                  <a:pt x="833170" y="291842"/>
                </a:lnTo>
                <a:lnTo>
                  <a:pt x="845104" y="335177"/>
                </a:lnTo>
                <a:lnTo>
                  <a:pt x="852455" y="380223"/>
                </a:lnTo>
                <a:lnTo>
                  <a:pt x="854963" y="426720"/>
                </a:lnTo>
                <a:lnTo>
                  <a:pt x="852455" y="473216"/>
                </a:lnTo>
                <a:lnTo>
                  <a:pt x="845104" y="518262"/>
                </a:lnTo>
                <a:lnTo>
                  <a:pt x="833170" y="561597"/>
                </a:lnTo>
                <a:lnTo>
                  <a:pt x="816915" y="602961"/>
                </a:lnTo>
                <a:lnTo>
                  <a:pt x="796600" y="642095"/>
                </a:lnTo>
                <a:lnTo>
                  <a:pt x="772485" y="678736"/>
                </a:lnTo>
                <a:lnTo>
                  <a:pt x="744830" y="712626"/>
                </a:lnTo>
                <a:lnTo>
                  <a:pt x="713898" y="743503"/>
                </a:lnTo>
                <a:lnTo>
                  <a:pt x="679947" y="771108"/>
                </a:lnTo>
                <a:lnTo>
                  <a:pt x="643240" y="795180"/>
                </a:lnTo>
                <a:lnTo>
                  <a:pt x="604037" y="815460"/>
                </a:lnTo>
                <a:lnTo>
                  <a:pt x="562599" y="831685"/>
                </a:lnTo>
                <a:lnTo>
                  <a:pt x="519187" y="843597"/>
                </a:lnTo>
                <a:lnTo>
                  <a:pt x="474061" y="850936"/>
                </a:lnTo>
                <a:lnTo>
                  <a:pt x="427481" y="853440"/>
                </a:lnTo>
                <a:lnTo>
                  <a:pt x="380902" y="850936"/>
                </a:lnTo>
                <a:lnTo>
                  <a:pt x="335776" y="843597"/>
                </a:lnTo>
                <a:lnTo>
                  <a:pt x="292364" y="831685"/>
                </a:lnTo>
                <a:lnTo>
                  <a:pt x="250926" y="815460"/>
                </a:lnTo>
                <a:lnTo>
                  <a:pt x="211723" y="795180"/>
                </a:lnTo>
                <a:lnTo>
                  <a:pt x="175016" y="771108"/>
                </a:lnTo>
                <a:lnTo>
                  <a:pt x="141065" y="743503"/>
                </a:lnTo>
                <a:lnTo>
                  <a:pt x="110133" y="712626"/>
                </a:lnTo>
                <a:lnTo>
                  <a:pt x="82478" y="678736"/>
                </a:lnTo>
                <a:lnTo>
                  <a:pt x="58363" y="642095"/>
                </a:lnTo>
                <a:lnTo>
                  <a:pt x="38048" y="602961"/>
                </a:lnTo>
                <a:lnTo>
                  <a:pt x="21793" y="561597"/>
                </a:lnTo>
                <a:lnTo>
                  <a:pt x="9859" y="518262"/>
                </a:lnTo>
                <a:lnTo>
                  <a:pt x="2508" y="473216"/>
                </a:lnTo>
                <a:lnTo>
                  <a:pt x="0" y="4267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1907" y="5917691"/>
            <a:ext cx="707136" cy="7086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3980" y="5358384"/>
            <a:ext cx="1123061" cy="11230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2882" y="5592317"/>
            <a:ext cx="548640" cy="548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2882" y="559231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0" y="274319"/>
                </a:moveTo>
                <a:lnTo>
                  <a:pt x="4419" y="225011"/>
                </a:lnTo>
                <a:lnTo>
                  <a:pt x="17161" y="178602"/>
                </a:lnTo>
                <a:lnTo>
                  <a:pt x="37450" y="135867"/>
                </a:lnTo>
                <a:lnTo>
                  <a:pt x="64513" y="97580"/>
                </a:lnTo>
                <a:lnTo>
                  <a:pt x="97575" y="64518"/>
                </a:lnTo>
                <a:lnTo>
                  <a:pt x="135861" y="37453"/>
                </a:lnTo>
                <a:lnTo>
                  <a:pt x="178597" y="17162"/>
                </a:lnTo>
                <a:lnTo>
                  <a:pt x="225008" y="4419"/>
                </a:lnTo>
                <a:lnTo>
                  <a:pt x="274319" y="0"/>
                </a:lnTo>
                <a:lnTo>
                  <a:pt x="323631" y="4419"/>
                </a:lnTo>
                <a:lnTo>
                  <a:pt x="370042" y="17162"/>
                </a:lnTo>
                <a:lnTo>
                  <a:pt x="412778" y="37453"/>
                </a:lnTo>
                <a:lnTo>
                  <a:pt x="451064" y="64518"/>
                </a:lnTo>
                <a:lnTo>
                  <a:pt x="484126" y="97580"/>
                </a:lnTo>
                <a:lnTo>
                  <a:pt x="511189" y="135867"/>
                </a:lnTo>
                <a:lnTo>
                  <a:pt x="531478" y="178602"/>
                </a:lnTo>
                <a:lnTo>
                  <a:pt x="544220" y="225011"/>
                </a:lnTo>
                <a:lnTo>
                  <a:pt x="548640" y="274319"/>
                </a:lnTo>
                <a:lnTo>
                  <a:pt x="544220" y="323628"/>
                </a:lnTo>
                <a:lnTo>
                  <a:pt x="531478" y="370037"/>
                </a:lnTo>
                <a:lnTo>
                  <a:pt x="511189" y="412772"/>
                </a:lnTo>
                <a:lnTo>
                  <a:pt x="484126" y="451059"/>
                </a:lnTo>
                <a:lnTo>
                  <a:pt x="451064" y="484121"/>
                </a:lnTo>
                <a:lnTo>
                  <a:pt x="412778" y="511186"/>
                </a:lnTo>
                <a:lnTo>
                  <a:pt x="370042" y="531477"/>
                </a:lnTo>
                <a:lnTo>
                  <a:pt x="323631" y="544220"/>
                </a:lnTo>
                <a:lnTo>
                  <a:pt x="274319" y="548639"/>
                </a:lnTo>
                <a:lnTo>
                  <a:pt x="225008" y="544220"/>
                </a:lnTo>
                <a:lnTo>
                  <a:pt x="178597" y="531477"/>
                </a:lnTo>
                <a:lnTo>
                  <a:pt x="135861" y="511186"/>
                </a:lnTo>
                <a:lnTo>
                  <a:pt x="97575" y="484121"/>
                </a:lnTo>
                <a:lnTo>
                  <a:pt x="64513" y="451059"/>
                </a:lnTo>
                <a:lnTo>
                  <a:pt x="37450" y="412772"/>
                </a:lnTo>
                <a:lnTo>
                  <a:pt x="17161" y="370037"/>
                </a:lnTo>
                <a:lnTo>
                  <a:pt x="4419" y="323628"/>
                </a:lnTo>
                <a:lnTo>
                  <a:pt x="0" y="27431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7839" y="5638800"/>
            <a:ext cx="454152" cy="454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0416" y="4415719"/>
            <a:ext cx="707569" cy="7075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8561" y="4578858"/>
            <a:ext cx="274319" cy="274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8561" y="457885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59" y="0"/>
                </a:lnTo>
                <a:lnTo>
                  <a:pt x="180490" y="6998"/>
                </a:lnTo>
                <a:lnTo>
                  <a:pt x="218139" y="26481"/>
                </a:lnTo>
                <a:lnTo>
                  <a:pt x="247838" y="56180"/>
                </a:lnTo>
                <a:lnTo>
                  <a:pt x="267321" y="93829"/>
                </a:lnTo>
                <a:lnTo>
                  <a:pt x="274319" y="137160"/>
                </a:lnTo>
                <a:lnTo>
                  <a:pt x="267321" y="180490"/>
                </a:lnTo>
                <a:lnTo>
                  <a:pt x="247838" y="218139"/>
                </a:lnTo>
                <a:lnTo>
                  <a:pt x="218139" y="247838"/>
                </a:lnTo>
                <a:lnTo>
                  <a:pt x="180490" y="267321"/>
                </a:lnTo>
                <a:lnTo>
                  <a:pt x="137159" y="274320"/>
                </a:lnTo>
                <a:lnTo>
                  <a:pt x="93829" y="267321"/>
                </a:lnTo>
                <a:lnTo>
                  <a:pt x="56180" y="247838"/>
                </a:lnTo>
                <a:lnTo>
                  <a:pt x="26481" y="218139"/>
                </a:lnTo>
                <a:lnTo>
                  <a:pt x="6998" y="180490"/>
                </a:lnTo>
                <a:lnTo>
                  <a:pt x="0" y="1371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4600968"/>
            <a:ext cx="228600" cy="228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5483" y="4850853"/>
            <a:ext cx="1355090" cy="13550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4386" y="5084826"/>
            <a:ext cx="780288" cy="780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4386" y="5084826"/>
            <a:ext cx="780415" cy="780415"/>
          </a:xfrm>
          <a:custGeom>
            <a:avLst/>
            <a:gdLst/>
            <a:ahLst/>
            <a:cxnLst/>
            <a:rect l="l" t="t" r="r" b="b"/>
            <a:pathLst>
              <a:path w="780414" h="780414">
                <a:moveTo>
                  <a:pt x="0" y="390144"/>
                </a:moveTo>
                <a:lnTo>
                  <a:pt x="3038" y="341195"/>
                </a:lnTo>
                <a:lnTo>
                  <a:pt x="11912" y="294064"/>
                </a:lnTo>
                <a:lnTo>
                  <a:pt x="26255" y="249115"/>
                </a:lnTo>
                <a:lnTo>
                  <a:pt x="45701" y="206713"/>
                </a:lnTo>
                <a:lnTo>
                  <a:pt x="69887" y="167225"/>
                </a:lnTo>
                <a:lnTo>
                  <a:pt x="98446" y="131014"/>
                </a:lnTo>
                <a:lnTo>
                  <a:pt x="131014" y="98446"/>
                </a:lnTo>
                <a:lnTo>
                  <a:pt x="167225" y="69887"/>
                </a:lnTo>
                <a:lnTo>
                  <a:pt x="206713" y="45701"/>
                </a:lnTo>
                <a:lnTo>
                  <a:pt x="249115" y="26255"/>
                </a:lnTo>
                <a:lnTo>
                  <a:pt x="294064" y="11912"/>
                </a:lnTo>
                <a:lnTo>
                  <a:pt x="341195" y="3038"/>
                </a:lnTo>
                <a:lnTo>
                  <a:pt x="390144" y="0"/>
                </a:lnTo>
                <a:lnTo>
                  <a:pt x="439092" y="3038"/>
                </a:lnTo>
                <a:lnTo>
                  <a:pt x="486223" y="11912"/>
                </a:lnTo>
                <a:lnTo>
                  <a:pt x="531172" y="26255"/>
                </a:lnTo>
                <a:lnTo>
                  <a:pt x="573574" y="45701"/>
                </a:lnTo>
                <a:lnTo>
                  <a:pt x="613062" y="69887"/>
                </a:lnTo>
                <a:lnTo>
                  <a:pt x="649273" y="98446"/>
                </a:lnTo>
                <a:lnTo>
                  <a:pt x="681841" y="131014"/>
                </a:lnTo>
                <a:lnTo>
                  <a:pt x="710400" y="167225"/>
                </a:lnTo>
                <a:lnTo>
                  <a:pt x="734586" y="206713"/>
                </a:lnTo>
                <a:lnTo>
                  <a:pt x="754032" y="249115"/>
                </a:lnTo>
                <a:lnTo>
                  <a:pt x="768375" y="294064"/>
                </a:lnTo>
                <a:lnTo>
                  <a:pt x="777249" y="341195"/>
                </a:lnTo>
                <a:lnTo>
                  <a:pt x="780288" y="390144"/>
                </a:lnTo>
                <a:lnTo>
                  <a:pt x="777249" y="439082"/>
                </a:lnTo>
                <a:lnTo>
                  <a:pt x="768375" y="486206"/>
                </a:lnTo>
                <a:lnTo>
                  <a:pt x="754032" y="531151"/>
                </a:lnTo>
                <a:lnTo>
                  <a:pt x="734586" y="573551"/>
                </a:lnTo>
                <a:lnTo>
                  <a:pt x="710400" y="613040"/>
                </a:lnTo>
                <a:lnTo>
                  <a:pt x="681841" y="649253"/>
                </a:lnTo>
                <a:lnTo>
                  <a:pt x="649273" y="681823"/>
                </a:lnTo>
                <a:lnTo>
                  <a:pt x="613062" y="710386"/>
                </a:lnTo>
                <a:lnTo>
                  <a:pt x="573574" y="734576"/>
                </a:lnTo>
                <a:lnTo>
                  <a:pt x="531172" y="754026"/>
                </a:lnTo>
                <a:lnTo>
                  <a:pt x="486223" y="768372"/>
                </a:lnTo>
                <a:lnTo>
                  <a:pt x="439092" y="777248"/>
                </a:lnTo>
                <a:lnTo>
                  <a:pt x="390144" y="780288"/>
                </a:lnTo>
                <a:lnTo>
                  <a:pt x="341195" y="777248"/>
                </a:lnTo>
                <a:lnTo>
                  <a:pt x="294064" y="768372"/>
                </a:lnTo>
                <a:lnTo>
                  <a:pt x="249115" y="754026"/>
                </a:lnTo>
                <a:lnTo>
                  <a:pt x="206713" y="734576"/>
                </a:lnTo>
                <a:lnTo>
                  <a:pt x="167225" y="710386"/>
                </a:lnTo>
                <a:lnTo>
                  <a:pt x="131014" y="681823"/>
                </a:lnTo>
                <a:lnTo>
                  <a:pt x="98446" y="649253"/>
                </a:lnTo>
                <a:lnTo>
                  <a:pt x="69887" y="613040"/>
                </a:lnTo>
                <a:lnTo>
                  <a:pt x="45701" y="573551"/>
                </a:lnTo>
                <a:lnTo>
                  <a:pt x="26255" y="531151"/>
                </a:lnTo>
                <a:lnTo>
                  <a:pt x="11912" y="486206"/>
                </a:lnTo>
                <a:lnTo>
                  <a:pt x="3038" y="439082"/>
                </a:lnTo>
                <a:lnTo>
                  <a:pt x="0" y="39014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0679" y="5149596"/>
            <a:ext cx="646176" cy="647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648200"/>
            <a:ext cx="1132598" cy="11356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854" y="4882134"/>
            <a:ext cx="560832" cy="5608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54" y="4882134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39">
                <a:moveTo>
                  <a:pt x="0" y="280416"/>
                </a:moveTo>
                <a:lnTo>
                  <a:pt x="3670" y="234944"/>
                </a:lnTo>
                <a:lnTo>
                  <a:pt x="14296" y="191804"/>
                </a:lnTo>
                <a:lnTo>
                  <a:pt x="31300" y="151573"/>
                </a:lnTo>
                <a:lnTo>
                  <a:pt x="54105" y="114830"/>
                </a:lnTo>
                <a:lnTo>
                  <a:pt x="82134" y="82153"/>
                </a:lnTo>
                <a:lnTo>
                  <a:pt x="114808" y="54120"/>
                </a:lnTo>
                <a:lnTo>
                  <a:pt x="151551" y="31310"/>
                </a:lnTo>
                <a:lnTo>
                  <a:pt x="191785" y="14301"/>
                </a:lnTo>
                <a:lnTo>
                  <a:pt x="234932" y="3671"/>
                </a:lnTo>
                <a:lnTo>
                  <a:pt x="280416" y="0"/>
                </a:lnTo>
                <a:lnTo>
                  <a:pt x="325899" y="3671"/>
                </a:lnTo>
                <a:lnTo>
                  <a:pt x="369046" y="14301"/>
                </a:lnTo>
                <a:lnTo>
                  <a:pt x="409280" y="31310"/>
                </a:lnTo>
                <a:lnTo>
                  <a:pt x="446023" y="54120"/>
                </a:lnTo>
                <a:lnTo>
                  <a:pt x="478697" y="82153"/>
                </a:lnTo>
                <a:lnTo>
                  <a:pt x="506726" y="114830"/>
                </a:lnTo>
                <a:lnTo>
                  <a:pt x="529531" y="151573"/>
                </a:lnTo>
                <a:lnTo>
                  <a:pt x="546535" y="191804"/>
                </a:lnTo>
                <a:lnTo>
                  <a:pt x="557161" y="234944"/>
                </a:lnTo>
                <a:lnTo>
                  <a:pt x="560832" y="280416"/>
                </a:lnTo>
                <a:lnTo>
                  <a:pt x="557161" y="325887"/>
                </a:lnTo>
                <a:lnTo>
                  <a:pt x="546535" y="369027"/>
                </a:lnTo>
                <a:lnTo>
                  <a:pt x="529531" y="409258"/>
                </a:lnTo>
                <a:lnTo>
                  <a:pt x="506726" y="446001"/>
                </a:lnTo>
                <a:lnTo>
                  <a:pt x="478697" y="478678"/>
                </a:lnTo>
                <a:lnTo>
                  <a:pt x="446023" y="506711"/>
                </a:lnTo>
                <a:lnTo>
                  <a:pt x="409280" y="529521"/>
                </a:lnTo>
                <a:lnTo>
                  <a:pt x="369046" y="546530"/>
                </a:lnTo>
                <a:lnTo>
                  <a:pt x="325899" y="557160"/>
                </a:lnTo>
                <a:lnTo>
                  <a:pt x="280416" y="560832"/>
                </a:lnTo>
                <a:lnTo>
                  <a:pt x="234932" y="557160"/>
                </a:lnTo>
                <a:lnTo>
                  <a:pt x="191785" y="546530"/>
                </a:lnTo>
                <a:lnTo>
                  <a:pt x="151551" y="529521"/>
                </a:lnTo>
                <a:lnTo>
                  <a:pt x="114808" y="506711"/>
                </a:lnTo>
                <a:lnTo>
                  <a:pt x="82134" y="478678"/>
                </a:lnTo>
                <a:lnTo>
                  <a:pt x="54105" y="446001"/>
                </a:lnTo>
                <a:lnTo>
                  <a:pt x="31300" y="409258"/>
                </a:lnTo>
                <a:lnTo>
                  <a:pt x="14296" y="369027"/>
                </a:lnTo>
                <a:lnTo>
                  <a:pt x="3670" y="325887"/>
                </a:lnTo>
                <a:lnTo>
                  <a:pt x="0" y="28041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2336" y="4928615"/>
            <a:ext cx="464820" cy="4648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29272" y="4980128"/>
            <a:ext cx="3533457" cy="1086836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400" b="1" dirty="0">
                <a:solidFill>
                  <a:srgbClr val="000066"/>
                </a:solidFill>
                <a:latin typeface="微軟正黑體"/>
                <a:cs typeface="微軟正黑體"/>
              </a:rPr>
              <a:t>主辦單</a:t>
            </a:r>
            <a:r>
              <a:rPr sz="2400" b="1" spc="-5" dirty="0">
                <a:solidFill>
                  <a:srgbClr val="000066"/>
                </a:solidFill>
                <a:latin typeface="微軟正黑體"/>
                <a:cs typeface="微軟正黑體"/>
              </a:rPr>
              <a:t>位</a:t>
            </a:r>
            <a:r>
              <a:rPr sz="2400" b="1" dirty="0">
                <a:solidFill>
                  <a:srgbClr val="000066"/>
                </a:solidFill>
                <a:latin typeface="微軟正黑體"/>
                <a:cs typeface="微軟正黑體"/>
              </a:rPr>
              <a:t>:</a:t>
            </a:r>
            <a:r>
              <a:rPr sz="2400" b="1" spc="-30" dirty="0">
                <a:solidFill>
                  <a:srgbClr val="000066"/>
                </a:solidFill>
                <a:latin typeface="微軟正黑體"/>
                <a:cs typeface="微軟正黑體"/>
              </a:rPr>
              <a:t> </a:t>
            </a:r>
            <a:r>
              <a:rPr sz="2400" b="1" dirty="0" err="1">
                <a:solidFill>
                  <a:srgbClr val="000066"/>
                </a:solidFill>
                <a:latin typeface="微軟正黑體"/>
                <a:cs typeface="微軟正黑體"/>
              </a:rPr>
              <a:t>經濟部</a:t>
            </a:r>
            <a:r>
              <a:rPr lang="zh-TW" altLang="en-US" sz="2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產發署</a:t>
            </a:r>
            <a:endParaRPr sz="24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b="1" spc="5" dirty="0">
                <a:solidFill>
                  <a:srgbClr val="000066"/>
                </a:solidFill>
                <a:latin typeface="微軟正黑體"/>
                <a:cs typeface="微軟正黑體"/>
              </a:rPr>
              <a:t>執行單</a:t>
            </a:r>
            <a:r>
              <a:rPr sz="2400" b="1" spc="-5" dirty="0">
                <a:solidFill>
                  <a:srgbClr val="000066"/>
                </a:solidFill>
                <a:latin typeface="微軟正黑體"/>
                <a:cs typeface="微軟正黑體"/>
              </a:rPr>
              <a:t>位</a:t>
            </a:r>
            <a:r>
              <a:rPr sz="2400" b="1" dirty="0">
                <a:solidFill>
                  <a:srgbClr val="000066"/>
                </a:solidFill>
                <a:latin typeface="微軟正黑體"/>
                <a:cs typeface="微軟正黑體"/>
              </a:rPr>
              <a:t>:</a:t>
            </a:r>
            <a:r>
              <a:rPr sz="2400" b="1" spc="-85" dirty="0">
                <a:solidFill>
                  <a:srgbClr val="000066"/>
                </a:solidFill>
                <a:latin typeface="微軟正黑體"/>
                <a:cs typeface="微軟正黑體"/>
              </a:rPr>
              <a:t> </a:t>
            </a:r>
            <a:r>
              <a:rPr sz="2400" b="1" dirty="0" err="1">
                <a:solidFill>
                  <a:srgbClr val="000066"/>
                </a:solidFill>
                <a:latin typeface="微軟正黑體"/>
                <a:cs typeface="微軟正黑體"/>
              </a:rPr>
              <a:t>中國生產力中心</a:t>
            </a:r>
            <a:endParaRPr sz="24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42288" y="4218432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8956" y="4244340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42288" y="1514855"/>
            <a:ext cx="9182100" cy="5326380"/>
          </a:xfrm>
          <a:custGeom>
            <a:avLst/>
            <a:gdLst/>
            <a:ahLst/>
            <a:cxnLst/>
            <a:rect l="l" t="t" r="r" b="b"/>
            <a:pathLst>
              <a:path w="9182100" h="5326380">
                <a:moveTo>
                  <a:pt x="8956040" y="0"/>
                </a:moveTo>
                <a:lnTo>
                  <a:pt x="226059" y="0"/>
                </a:lnTo>
                <a:lnTo>
                  <a:pt x="180503" y="4593"/>
                </a:lnTo>
                <a:lnTo>
                  <a:pt x="138070" y="17766"/>
                </a:lnTo>
                <a:lnTo>
                  <a:pt x="99671" y="38609"/>
                </a:lnTo>
                <a:lnTo>
                  <a:pt x="66214" y="66214"/>
                </a:lnTo>
                <a:lnTo>
                  <a:pt x="38609" y="99671"/>
                </a:lnTo>
                <a:lnTo>
                  <a:pt x="17766" y="138070"/>
                </a:lnTo>
                <a:lnTo>
                  <a:pt x="4593" y="180503"/>
                </a:lnTo>
                <a:lnTo>
                  <a:pt x="0" y="226059"/>
                </a:lnTo>
                <a:lnTo>
                  <a:pt x="0" y="5117020"/>
                </a:lnTo>
                <a:lnTo>
                  <a:pt x="4593" y="5162592"/>
                </a:lnTo>
                <a:lnTo>
                  <a:pt x="17766" y="5205038"/>
                </a:lnTo>
                <a:lnTo>
                  <a:pt x="38609" y="5243448"/>
                </a:lnTo>
                <a:lnTo>
                  <a:pt x="66214" y="5276914"/>
                </a:lnTo>
                <a:lnTo>
                  <a:pt x="99671" y="5304525"/>
                </a:lnTo>
                <a:lnTo>
                  <a:pt x="138070" y="5325373"/>
                </a:lnTo>
                <a:lnTo>
                  <a:pt x="141305" y="5326377"/>
                </a:lnTo>
                <a:lnTo>
                  <a:pt x="9040794" y="5326377"/>
                </a:lnTo>
                <a:lnTo>
                  <a:pt x="9082428" y="5304525"/>
                </a:lnTo>
                <a:lnTo>
                  <a:pt x="9115885" y="5276914"/>
                </a:lnTo>
                <a:lnTo>
                  <a:pt x="9143490" y="5243448"/>
                </a:lnTo>
                <a:lnTo>
                  <a:pt x="9164333" y="5205038"/>
                </a:lnTo>
                <a:lnTo>
                  <a:pt x="9177506" y="5162592"/>
                </a:lnTo>
                <a:lnTo>
                  <a:pt x="9182100" y="5117020"/>
                </a:lnTo>
                <a:lnTo>
                  <a:pt x="9182100" y="226059"/>
                </a:lnTo>
                <a:lnTo>
                  <a:pt x="9177506" y="180503"/>
                </a:lnTo>
                <a:lnTo>
                  <a:pt x="9164333" y="138070"/>
                </a:lnTo>
                <a:lnTo>
                  <a:pt x="9143490" y="99671"/>
                </a:lnTo>
                <a:lnTo>
                  <a:pt x="9115885" y="66214"/>
                </a:lnTo>
                <a:lnTo>
                  <a:pt x="9082428" y="38609"/>
                </a:lnTo>
                <a:lnTo>
                  <a:pt x="9044029" y="17766"/>
                </a:lnTo>
                <a:lnTo>
                  <a:pt x="9001596" y="4593"/>
                </a:lnTo>
                <a:lnTo>
                  <a:pt x="8956040" y="0"/>
                </a:lnTo>
                <a:close/>
              </a:path>
            </a:pathLst>
          </a:custGeom>
          <a:solidFill>
            <a:srgbClr val="E1EFD9">
              <a:alpha val="4392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99260" y="5294376"/>
            <a:ext cx="2863850" cy="76200"/>
          </a:xfrm>
          <a:custGeom>
            <a:avLst/>
            <a:gdLst/>
            <a:ahLst/>
            <a:cxnLst/>
            <a:rect l="l" t="t" r="r" b="b"/>
            <a:pathLst>
              <a:path w="286385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69850" y="31750"/>
                </a:lnTo>
                <a:lnTo>
                  <a:pt x="38100" y="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69850" y="44450"/>
                </a:lnTo>
                <a:lnTo>
                  <a:pt x="76200" y="38100"/>
                </a:lnTo>
                <a:lnTo>
                  <a:pt x="69850" y="31750"/>
                </a:lnTo>
                <a:close/>
              </a:path>
              <a:path w="2863850" h="76200">
                <a:moveTo>
                  <a:pt x="88900" y="31750"/>
                </a:moveTo>
                <a:lnTo>
                  <a:pt x="69850" y="31750"/>
                </a:lnTo>
                <a:lnTo>
                  <a:pt x="76200" y="38100"/>
                </a:lnTo>
                <a:lnTo>
                  <a:pt x="69850" y="44450"/>
                </a:lnTo>
                <a:lnTo>
                  <a:pt x="88900" y="44450"/>
                </a:lnTo>
                <a:lnTo>
                  <a:pt x="88900" y="31750"/>
                </a:lnTo>
                <a:close/>
              </a:path>
              <a:path w="2863850" h="76200">
                <a:moveTo>
                  <a:pt x="177800" y="31750"/>
                </a:moveTo>
                <a:lnTo>
                  <a:pt x="127000" y="31750"/>
                </a:lnTo>
                <a:lnTo>
                  <a:pt x="127000" y="44450"/>
                </a:lnTo>
                <a:lnTo>
                  <a:pt x="177800" y="44450"/>
                </a:lnTo>
                <a:lnTo>
                  <a:pt x="177800" y="31750"/>
                </a:lnTo>
                <a:close/>
              </a:path>
              <a:path w="2863850" h="76200">
                <a:moveTo>
                  <a:pt x="266700" y="31750"/>
                </a:moveTo>
                <a:lnTo>
                  <a:pt x="215900" y="31750"/>
                </a:lnTo>
                <a:lnTo>
                  <a:pt x="21590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2863850" h="76200">
                <a:moveTo>
                  <a:pt x="355600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5600" y="44450"/>
                </a:lnTo>
                <a:lnTo>
                  <a:pt x="355600" y="31750"/>
                </a:lnTo>
                <a:close/>
              </a:path>
              <a:path w="286385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44500" y="31750"/>
                </a:lnTo>
                <a:close/>
              </a:path>
              <a:path w="2863850" h="76200">
                <a:moveTo>
                  <a:pt x="533400" y="31750"/>
                </a:moveTo>
                <a:lnTo>
                  <a:pt x="482600" y="31750"/>
                </a:lnTo>
                <a:lnTo>
                  <a:pt x="48260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2863850" h="76200">
                <a:moveTo>
                  <a:pt x="622300" y="31750"/>
                </a:moveTo>
                <a:lnTo>
                  <a:pt x="571500" y="31750"/>
                </a:lnTo>
                <a:lnTo>
                  <a:pt x="571500" y="44450"/>
                </a:lnTo>
                <a:lnTo>
                  <a:pt x="622300" y="44450"/>
                </a:lnTo>
                <a:lnTo>
                  <a:pt x="622300" y="31750"/>
                </a:lnTo>
                <a:close/>
              </a:path>
              <a:path w="2863850" h="76200">
                <a:moveTo>
                  <a:pt x="711200" y="31750"/>
                </a:moveTo>
                <a:lnTo>
                  <a:pt x="660400" y="31750"/>
                </a:lnTo>
                <a:lnTo>
                  <a:pt x="660400" y="44450"/>
                </a:lnTo>
                <a:lnTo>
                  <a:pt x="711200" y="44450"/>
                </a:lnTo>
                <a:lnTo>
                  <a:pt x="711200" y="31750"/>
                </a:lnTo>
                <a:close/>
              </a:path>
              <a:path w="2863850" h="76200">
                <a:moveTo>
                  <a:pt x="8001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800100" y="44450"/>
                </a:lnTo>
                <a:lnTo>
                  <a:pt x="800100" y="31750"/>
                </a:lnTo>
                <a:close/>
              </a:path>
              <a:path w="2863850" h="76200">
                <a:moveTo>
                  <a:pt x="889000" y="31750"/>
                </a:moveTo>
                <a:lnTo>
                  <a:pt x="838200" y="31750"/>
                </a:lnTo>
                <a:lnTo>
                  <a:pt x="838200" y="44450"/>
                </a:lnTo>
                <a:lnTo>
                  <a:pt x="889000" y="44450"/>
                </a:lnTo>
                <a:lnTo>
                  <a:pt x="889000" y="31750"/>
                </a:lnTo>
                <a:close/>
              </a:path>
              <a:path w="286385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77900" y="31750"/>
                </a:lnTo>
                <a:close/>
              </a:path>
              <a:path w="2863850" h="76200">
                <a:moveTo>
                  <a:pt x="1066800" y="31750"/>
                </a:moveTo>
                <a:lnTo>
                  <a:pt x="1016000" y="31750"/>
                </a:lnTo>
                <a:lnTo>
                  <a:pt x="101600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2863850" h="76200">
                <a:moveTo>
                  <a:pt x="11557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55700" y="44450"/>
                </a:lnTo>
                <a:lnTo>
                  <a:pt x="1155700" y="31750"/>
                </a:lnTo>
                <a:close/>
              </a:path>
              <a:path w="2863850" h="76200">
                <a:moveTo>
                  <a:pt x="1244600" y="31750"/>
                </a:moveTo>
                <a:lnTo>
                  <a:pt x="1193800" y="31750"/>
                </a:lnTo>
                <a:lnTo>
                  <a:pt x="11938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</a:path>
              <a:path w="2863850" h="76200">
                <a:moveTo>
                  <a:pt x="1333500" y="31750"/>
                </a:moveTo>
                <a:lnTo>
                  <a:pt x="1282700" y="31750"/>
                </a:lnTo>
                <a:lnTo>
                  <a:pt x="1282700" y="44450"/>
                </a:lnTo>
                <a:lnTo>
                  <a:pt x="1333500" y="44450"/>
                </a:lnTo>
                <a:lnTo>
                  <a:pt x="1333500" y="31750"/>
                </a:lnTo>
                <a:close/>
              </a:path>
              <a:path w="2863850" h="76200">
                <a:moveTo>
                  <a:pt x="1422400" y="31750"/>
                </a:moveTo>
                <a:lnTo>
                  <a:pt x="1371600" y="31750"/>
                </a:lnTo>
                <a:lnTo>
                  <a:pt x="1371600" y="44450"/>
                </a:lnTo>
                <a:lnTo>
                  <a:pt x="1422400" y="44450"/>
                </a:lnTo>
                <a:lnTo>
                  <a:pt x="1422400" y="31750"/>
                </a:lnTo>
                <a:close/>
              </a:path>
              <a:path w="286385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11300" y="31750"/>
                </a:lnTo>
                <a:close/>
              </a:path>
              <a:path w="2863850" h="76200">
                <a:moveTo>
                  <a:pt x="1600200" y="31750"/>
                </a:moveTo>
                <a:lnTo>
                  <a:pt x="1549400" y="31750"/>
                </a:lnTo>
                <a:lnTo>
                  <a:pt x="15494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</a:path>
              <a:path w="2863850" h="76200">
                <a:moveTo>
                  <a:pt x="1689100" y="31750"/>
                </a:moveTo>
                <a:lnTo>
                  <a:pt x="1638300" y="31750"/>
                </a:lnTo>
                <a:lnTo>
                  <a:pt x="1638300" y="44450"/>
                </a:lnTo>
                <a:lnTo>
                  <a:pt x="1689100" y="44450"/>
                </a:lnTo>
                <a:lnTo>
                  <a:pt x="1689100" y="31750"/>
                </a:lnTo>
                <a:close/>
              </a:path>
              <a:path w="2863850" h="76200">
                <a:moveTo>
                  <a:pt x="1778000" y="31750"/>
                </a:moveTo>
                <a:lnTo>
                  <a:pt x="1727200" y="31750"/>
                </a:lnTo>
                <a:lnTo>
                  <a:pt x="1727200" y="44450"/>
                </a:lnTo>
                <a:lnTo>
                  <a:pt x="1778000" y="44450"/>
                </a:lnTo>
                <a:lnTo>
                  <a:pt x="1778000" y="31750"/>
                </a:lnTo>
                <a:close/>
              </a:path>
              <a:path w="2863850" h="76200">
                <a:moveTo>
                  <a:pt x="18669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66900" y="44450"/>
                </a:lnTo>
                <a:lnTo>
                  <a:pt x="1866900" y="31750"/>
                </a:lnTo>
                <a:close/>
              </a:path>
              <a:path w="2863850" h="76200">
                <a:moveTo>
                  <a:pt x="1955800" y="31750"/>
                </a:moveTo>
                <a:lnTo>
                  <a:pt x="1905000" y="31750"/>
                </a:lnTo>
                <a:lnTo>
                  <a:pt x="19050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</a:path>
              <a:path w="2863850" h="76200">
                <a:moveTo>
                  <a:pt x="2044700" y="31750"/>
                </a:moveTo>
                <a:lnTo>
                  <a:pt x="1993900" y="31750"/>
                </a:lnTo>
                <a:lnTo>
                  <a:pt x="1993900" y="44450"/>
                </a:lnTo>
                <a:lnTo>
                  <a:pt x="2044700" y="44450"/>
                </a:lnTo>
                <a:lnTo>
                  <a:pt x="2044700" y="31750"/>
                </a:lnTo>
                <a:close/>
              </a:path>
              <a:path w="2863850" h="76200">
                <a:moveTo>
                  <a:pt x="2133600" y="31750"/>
                </a:moveTo>
                <a:lnTo>
                  <a:pt x="2082800" y="31750"/>
                </a:lnTo>
                <a:lnTo>
                  <a:pt x="2082800" y="44450"/>
                </a:lnTo>
                <a:lnTo>
                  <a:pt x="2133600" y="44450"/>
                </a:lnTo>
                <a:lnTo>
                  <a:pt x="2133600" y="31750"/>
                </a:lnTo>
                <a:close/>
              </a:path>
              <a:path w="2863850" h="76200">
                <a:moveTo>
                  <a:pt x="22225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22500" y="44450"/>
                </a:lnTo>
                <a:lnTo>
                  <a:pt x="2222500" y="31750"/>
                </a:lnTo>
                <a:close/>
              </a:path>
              <a:path w="2863850" h="76200">
                <a:moveTo>
                  <a:pt x="2311400" y="31750"/>
                </a:moveTo>
                <a:lnTo>
                  <a:pt x="2260600" y="31750"/>
                </a:lnTo>
                <a:lnTo>
                  <a:pt x="22606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</a:path>
              <a:path w="2863850" h="76200">
                <a:moveTo>
                  <a:pt x="2400300" y="31750"/>
                </a:moveTo>
                <a:lnTo>
                  <a:pt x="2349500" y="31750"/>
                </a:lnTo>
                <a:lnTo>
                  <a:pt x="2349500" y="44450"/>
                </a:lnTo>
                <a:lnTo>
                  <a:pt x="2400300" y="44450"/>
                </a:lnTo>
                <a:lnTo>
                  <a:pt x="2400300" y="31750"/>
                </a:lnTo>
                <a:close/>
              </a:path>
              <a:path w="2863850" h="76200">
                <a:moveTo>
                  <a:pt x="2489200" y="31750"/>
                </a:moveTo>
                <a:lnTo>
                  <a:pt x="2438400" y="31750"/>
                </a:lnTo>
                <a:lnTo>
                  <a:pt x="2438400" y="44450"/>
                </a:lnTo>
                <a:lnTo>
                  <a:pt x="2489200" y="44450"/>
                </a:lnTo>
                <a:lnTo>
                  <a:pt x="2489200" y="31750"/>
                </a:lnTo>
                <a:close/>
              </a:path>
              <a:path w="2863850" h="76200">
                <a:moveTo>
                  <a:pt x="25781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78100" y="44450"/>
                </a:lnTo>
                <a:lnTo>
                  <a:pt x="2578100" y="31750"/>
                </a:lnTo>
                <a:close/>
              </a:path>
              <a:path w="2863850" h="76200">
                <a:moveTo>
                  <a:pt x="2667000" y="31750"/>
                </a:moveTo>
                <a:lnTo>
                  <a:pt x="2616200" y="31750"/>
                </a:lnTo>
                <a:lnTo>
                  <a:pt x="26162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863850" h="76200">
                <a:moveTo>
                  <a:pt x="2755900" y="31750"/>
                </a:moveTo>
                <a:lnTo>
                  <a:pt x="2705100" y="31750"/>
                </a:lnTo>
                <a:lnTo>
                  <a:pt x="2705100" y="44450"/>
                </a:lnTo>
                <a:lnTo>
                  <a:pt x="2755900" y="44450"/>
                </a:lnTo>
                <a:lnTo>
                  <a:pt x="2755900" y="31750"/>
                </a:lnTo>
                <a:close/>
              </a:path>
              <a:path w="2863850" h="76200">
                <a:moveTo>
                  <a:pt x="2825750" y="0"/>
                </a:moveTo>
                <a:lnTo>
                  <a:pt x="2794000" y="31750"/>
                </a:lnTo>
                <a:lnTo>
                  <a:pt x="2794000" y="44450"/>
                </a:lnTo>
                <a:lnTo>
                  <a:pt x="2825750" y="76200"/>
                </a:lnTo>
                <a:lnTo>
                  <a:pt x="2857500" y="44450"/>
                </a:lnTo>
                <a:lnTo>
                  <a:pt x="2825750" y="44450"/>
                </a:lnTo>
                <a:lnTo>
                  <a:pt x="2825750" y="31750"/>
                </a:lnTo>
                <a:lnTo>
                  <a:pt x="2857500" y="31750"/>
                </a:lnTo>
                <a:lnTo>
                  <a:pt x="2825750" y="0"/>
                </a:lnTo>
                <a:close/>
              </a:path>
              <a:path w="2863850" h="76200">
                <a:moveTo>
                  <a:pt x="2794000" y="31750"/>
                </a:moveTo>
                <a:lnTo>
                  <a:pt x="2787650" y="38100"/>
                </a:lnTo>
                <a:lnTo>
                  <a:pt x="2794000" y="44450"/>
                </a:lnTo>
                <a:lnTo>
                  <a:pt x="2794000" y="31750"/>
                </a:lnTo>
                <a:close/>
              </a:path>
              <a:path w="2863850" h="76200">
                <a:moveTo>
                  <a:pt x="2857500" y="31750"/>
                </a:moveTo>
                <a:lnTo>
                  <a:pt x="2825750" y="31750"/>
                </a:lnTo>
                <a:lnTo>
                  <a:pt x="2825750" y="44450"/>
                </a:lnTo>
                <a:lnTo>
                  <a:pt x="2857500" y="44450"/>
                </a:lnTo>
                <a:lnTo>
                  <a:pt x="2863850" y="38100"/>
                </a:lnTo>
                <a:lnTo>
                  <a:pt x="2857500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2655" y="4952746"/>
            <a:ext cx="2863850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76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F2F9F"/>
                </a:solidFill>
                <a:latin typeface="Microsoft YaHei"/>
                <a:cs typeface="Microsoft YaHei"/>
              </a:rPr>
              <a:t>人工智慧</a:t>
            </a:r>
            <a:endParaRPr sz="2000" dirty="0">
              <a:latin typeface="Microsoft YaHei"/>
              <a:cs typeface="Microsoft YaHei"/>
            </a:endParaRPr>
          </a:p>
          <a:p>
            <a:pPr marL="334010" indent="-321945">
              <a:lnSpc>
                <a:spcPct val="100000"/>
              </a:lnSpc>
              <a:spcBef>
                <a:spcPts val="1360"/>
              </a:spcBef>
              <a:buClr>
                <a:srgbClr val="000000"/>
              </a:buClr>
              <a:buAutoNum type="alphaUcParenBoth"/>
              <a:tabLst>
                <a:tab pos="334645" algn="l"/>
              </a:tabLst>
            </a:pP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數據蒐集</a:t>
            </a:r>
            <a:r>
              <a:rPr sz="1600" spc="-5" dirty="0">
                <a:latin typeface="微軟正黑體"/>
                <a:cs typeface="微軟正黑體"/>
              </a:rPr>
              <a:t>應用方式。</a:t>
            </a:r>
            <a:endParaRPr sz="1600" dirty="0">
              <a:latin typeface="微軟正黑體"/>
              <a:cs typeface="微軟正黑體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AutoNum type="alphaUcParenBoth"/>
              <a:tabLst>
                <a:tab pos="319405" algn="l"/>
              </a:tabLst>
            </a:pPr>
            <a:r>
              <a:rPr lang="zh-TW" altLang="en-US"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機器學習</a:t>
            </a:r>
            <a:r>
              <a:rPr lang="en-US" altLang="zh-TW"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/</a:t>
            </a:r>
            <a:r>
              <a:rPr lang="zh-TW" altLang="en-US"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深度學習</a:t>
            </a:r>
            <a:r>
              <a:rPr lang="en-US" altLang="zh-TW"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/</a:t>
            </a:r>
            <a:r>
              <a:rPr lang="zh-TW" altLang="en-US"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生成式人工智慧</a:t>
            </a:r>
            <a:r>
              <a:rPr lang="zh-TW" altLang="en-US" sz="1600" spc="-5" dirty="0">
                <a:latin typeface="微軟正黑體"/>
                <a:cs typeface="微軟正黑體"/>
              </a:rPr>
              <a:t>之應用評估構想。</a:t>
            </a:r>
          </a:p>
          <a:p>
            <a:pPr marL="328930" indent="-316865">
              <a:lnSpc>
                <a:spcPct val="100000"/>
              </a:lnSpc>
              <a:buAutoNum type="alphaUcParenBoth"/>
              <a:tabLst>
                <a:tab pos="329565" algn="l"/>
              </a:tabLst>
            </a:pPr>
            <a:r>
              <a:rPr sz="1600" spc="-5" dirty="0" err="1">
                <a:latin typeface="微軟正黑體"/>
                <a:cs typeface="微軟正黑體"/>
              </a:rPr>
              <a:t>AI</a:t>
            </a:r>
            <a:r>
              <a:rPr sz="1600" spc="-5" dirty="0" err="1">
                <a:solidFill>
                  <a:srgbClr val="C00000"/>
                </a:solidFill>
                <a:latin typeface="微軟正黑體"/>
                <a:cs typeface="微軟正黑體"/>
              </a:rPr>
              <a:t>演算法</a:t>
            </a:r>
            <a:r>
              <a:rPr sz="1600" spc="-5" dirty="0" err="1">
                <a:latin typeface="微軟正黑體"/>
                <a:cs typeface="微軟正黑體"/>
              </a:rPr>
              <a:t>之評估構想</a:t>
            </a:r>
            <a:r>
              <a:rPr sz="1600" spc="-5" dirty="0">
                <a:latin typeface="微軟正黑體"/>
                <a:cs typeface="微軟正黑體"/>
              </a:rPr>
              <a:t>。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9" y="4357115"/>
            <a:ext cx="1771650" cy="1831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7172" y="4433315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9111" y="5033771"/>
            <a:ext cx="58419" cy="29209"/>
          </a:xfrm>
          <a:custGeom>
            <a:avLst/>
            <a:gdLst/>
            <a:ahLst/>
            <a:cxnLst/>
            <a:rect l="l" t="t" r="r" b="b"/>
            <a:pathLst>
              <a:path w="58419" h="29210">
                <a:moveTo>
                  <a:pt x="57912" y="0"/>
                </a:moveTo>
                <a:lnTo>
                  <a:pt x="0" y="0"/>
                </a:lnTo>
                <a:lnTo>
                  <a:pt x="0" y="28955"/>
                </a:lnTo>
                <a:lnTo>
                  <a:pt x="57912" y="28955"/>
                </a:lnTo>
                <a:lnTo>
                  <a:pt x="57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6835" y="4997196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10" h="66039">
                <a:moveTo>
                  <a:pt x="59562" y="0"/>
                </a:moveTo>
                <a:lnTo>
                  <a:pt x="7493" y="0"/>
                </a:lnTo>
                <a:lnTo>
                  <a:pt x="0" y="7238"/>
                </a:lnTo>
                <a:lnTo>
                  <a:pt x="0" y="65531"/>
                </a:lnTo>
                <a:lnTo>
                  <a:pt x="67056" y="65531"/>
                </a:lnTo>
                <a:lnTo>
                  <a:pt x="67056" y="7238"/>
                </a:lnTo>
                <a:lnTo>
                  <a:pt x="5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5707" y="4927091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5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9527" y="486917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40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523" y="4861559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60" h="7620">
                <a:moveTo>
                  <a:pt x="0" y="7620"/>
                </a:moveTo>
                <a:lnTo>
                  <a:pt x="60639" y="7620"/>
                </a:lnTo>
                <a:lnTo>
                  <a:pt x="6063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5979" y="4652771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20">
                <a:moveTo>
                  <a:pt x="36449" y="0"/>
                </a:moveTo>
                <a:lnTo>
                  <a:pt x="21538" y="2424"/>
                </a:lnTo>
                <a:lnTo>
                  <a:pt x="10033" y="8826"/>
                </a:lnTo>
                <a:lnTo>
                  <a:pt x="2623" y="17895"/>
                </a:lnTo>
                <a:lnTo>
                  <a:pt x="0" y="28320"/>
                </a:lnTo>
                <a:lnTo>
                  <a:pt x="7713" y="47823"/>
                </a:lnTo>
                <a:lnTo>
                  <a:pt x="18176" y="62706"/>
                </a:lnTo>
                <a:lnTo>
                  <a:pt x="28664" y="70969"/>
                </a:lnTo>
                <a:lnTo>
                  <a:pt x="36449" y="70611"/>
                </a:lnTo>
                <a:lnTo>
                  <a:pt x="49077" y="66968"/>
                </a:lnTo>
                <a:lnTo>
                  <a:pt x="55562" y="57372"/>
                </a:lnTo>
                <a:lnTo>
                  <a:pt x="57951" y="43822"/>
                </a:lnTo>
                <a:lnTo>
                  <a:pt x="58293" y="28320"/>
                </a:lnTo>
                <a:lnTo>
                  <a:pt x="59969" y="17895"/>
                </a:lnTo>
                <a:lnTo>
                  <a:pt x="55514" y="8826"/>
                </a:lnTo>
                <a:lnTo>
                  <a:pt x="46988" y="2424"/>
                </a:lnTo>
                <a:lnTo>
                  <a:pt x="36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2697" y="4869179"/>
            <a:ext cx="103505" cy="126364"/>
          </a:xfrm>
          <a:custGeom>
            <a:avLst/>
            <a:gdLst/>
            <a:ahLst/>
            <a:cxnLst/>
            <a:rect l="l" t="t" r="r" b="b"/>
            <a:pathLst>
              <a:path w="103505" h="126364">
                <a:moveTo>
                  <a:pt x="73183" y="0"/>
                </a:moveTo>
                <a:lnTo>
                  <a:pt x="58197" y="42672"/>
                </a:lnTo>
                <a:lnTo>
                  <a:pt x="5619" y="99568"/>
                </a:lnTo>
                <a:lnTo>
                  <a:pt x="1404" y="104902"/>
                </a:lnTo>
                <a:lnTo>
                  <a:pt x="0" y="110236"/>
                </a:lnTo>
                <a:lnTo>
                  <a:pt x="1404" y="115569"/>
                </a:lnTo>
                <a:lnTo>
                  <a:pt x="5619" y="120904"/>
                </a:lnTo>
                <a:lnTo>
                  <a:pt x="12313" y="124904"/>
                </a:lnTo>
                <a:lnTo>
                  <a:pt x="19732" y="126237"/>
                </a:lnTo>
                <a:lnTo>
                  <a:pt x="25747" y="124904"/>
                </a:lnTo>
                <a:lnTo>
                  <a:pt x="28225" y="120904"/>
                </a:lnTo>
                <a:lnTo>
                  <a:pt x="95789" y="56896"/>
                </a:lnTo>
                <a:lnTo>
                  <a:pt x="103282" y="21336"/>
                </a:lnTo>
                <a:lnTo>
                  <a:pt x="88296" y="7112"/>
                </a:lnTo>
                <a:lnTo>
                  <a:pt x="80803" y="7112"/>
                </a:lnTo>
                <a:lnTo>
                  <a:pt x="73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8651" y="4730496"/>
            <a:ext cx="94615" cy="58419"/>
          </a:xfrm>
          <a:custGeom>
            <a:avLst/>
            <a:gdLst/>
            <a:ahLst/>
            <a:cxnLst/>
            <a:rect l="l" t="t" r="r" b="b"/>
            <a:pathLst>
              <a:path w="94614" h="58420">
                <a:moveTo>
                  <a:pt x="7366" y="21716"/>
                </a:moveTo>
                <a:lnTo>
                  <a:pt x="7366" y="43433"/>
                </a:lnTo>
                <a:lnTo>
                  <a:pt x="0" y="50672"/>
                </a:lnTo>
                <a:lnTo>
                  <a:pt x="36956" y="57911"/>
                </a:lnTo>
                <a:lnTo>
                  <a:pt x="44323" y="57911"/>
                </a:lnTo>
                <a:lnTo>
                  <a:pt x="88646" y="28955"/>
                </a:lnTo>
                <a:lnTo>
                  <a:pt x="36956" y="28955"/>
                </a:lnTo>
                <a:lnTo>
                  <a:pt x="7366" y="21716"/>
                </a:lnTo>
                <a:close/>
              </a:path>
              <a:path w="94614" h="58420">
                <a:moveTo>
                  <a:pt x="81280" y="0"/>
                </a:moveTo>
                <a:lnTo>
                  <a:pt x="73914" y="7238"/>
                </a:lnTo>
                <a:lnTo>
                  <a:pt x="36956" y="28955"/>
                </a:lnTo>
                <a:lnTo>
                  <a:pt x="88646" y="28955"/>
                </a:lnTo>
                <a:lnTo>
                  <a:pt x="92789" y="23526"/>
                </a:lnTo>
                <a:lnTo>
                  <a:pt x="94170" y="18097"/>
                </a:lnTo>
                <a:lnTo>
                  <a:pt x="92789" y="12668"/>
                </a:lnTo>
                <a:lnTo>
                  <a:pt x="88646" y="7238"/>
                </a:lnTo>
                <a:lnTo>
                  <a:pt x="81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8061" y="4730496"/>
            <a:ext cx="166370" cy="251460"/>
          </a:xfrm>
          <a:custGeom>
            <a:avLst/>
            <a:gdLst/>
            <a:ahLst/>
            <a:cxnLst/>
            <a:rect l="l" t="t" r="r" b="b"/>
            <a:pathLst>
              <a:path w="166369" h="251460">
                <a:moveTo>
                  <a:pt x="128637" y="28701"/>
                </a:moveTo>
                <a:lnTo>
                  <a:pt x="85693" y="28701"/>
                </a:lnTo>
                <a:lnTo>
                  <a:pt x="79172" y="48136"/>
                </a:lnTo>
                <a:lnTo>
                  <a:pt x="72008" y="70929"/>
                </a:lnTo>
                <a:lnTo>
                  <a:pt x="66226" y="92388"/>
                </a:lnTo>
                <a:lnTo>
                  <a:pt x="63849" y="107822"/>
                </a:lnTo>
                <a:lnTo>
                  <a:pt x="71088" y="107822"/>
                </a:lnTo>
                <a:lnTo>
                  <a:pt x="71088" y="114934"/>
                </a:lnTo>
                <a:lnTo>
                  <a:pt x="72560" y="117401"/>
                </a:lnTo>
                <a:lnTo>
                  <a:pt x="77438" y="123904"/>
                </a:lnTo>
                <a:lnTo>
                  <a:pt x="86411" y="133097"/>
                </a:lnTo>
                <a:lnTo>
                  <a:pt x="100171" y="143636"/>
                </a:lnTo>
                <a:lnTo>
                  <a:pt x="129381" y="172465"/>
                </a:lnTo>
                <a:lnTo>
                  <a:pt x="122142" y="229869"/>
                </a:lnTo>
                <a:lnTo>
                  <a:pt x="123386" y="239297"/>
                </a:lnTo>
                <a:lnTo>
                  <a:pt x="126666" y="246046"/>
                </a:lnTo>
                <a:lnTo>
                  <a:pt x="131304" y="250104"/>
                </a:lnTo>
                <a:lnTo>
                  <a:pt x="136620" y="251459"/>
                </a:lnTo>
                <a:lnTo>
                  <a:pt x="142124" y="251235"/>
                </a:lnTo>
                <a:lnTo>
                  <a:pt x="147605" y="249666"/>
                </a:lnTo>
                <a:lnTo>
                  <a:pt x="153086" y="245405"/>
                </a:lnTo>
                <a:lnTo>
                  <a:pt x="158591" y="237108"/>
                </a:lnTo>
                <a:lnTo>
                  <a:pt x="165830" y="172465"/>
                </a:lnTo>
                <a:lnTo>
                  <a:pt x="165830" y="158114"/>
                </a:lnTo>
                <a:lnTo>
                  <a:pt x="129381" y="122173"/>
                </a:lnTo>
                <a:lnTo>
                  <a:pt x="135848" y="88483"/>
                </a:lnTo>
                <a:lnTo>
                  <a:pt x="143017" y="62864"/>
                </a:lnTo>
                <a:lnTo>
                  <a:pt x="147188" y="50291"/>
                </a:lnTo>
                <a:lnTo>
                  <a:pt x="136620" y="50291"/>
                </a:lnTo>
                <a:lnTo>
                  <a:pt x="137807" y="46688"/>
                </a:lnTo>
                <a:lnTo>
                  <a:pt x="138930" y="43052"/>
                </a:lnTo>
                <a:lnTo>
                  <a:pt x="129381" y="43052"/>
                </a:lnTo>
                <a:lnTo>
                  <a:pt x="128637" y="28701"/>
                </a:lnTo>
                <a:close/>
              </a:path>
              <a:path w="166369" h="251460">
                <a:moveTo>
                  <a:pt x="122142" y="0"/>
                </a:moveTo>
                <a:lnTo>
                  <a:pt x="56483" y="0"/>
                </a:lnTo>
                <a:lnTo>
                  <a:pt x="5429" y="35940"/>
                </a:lnTo>
                <a:lnTo>
                  <a:pt x="1357" y="41296"/>
                </a:lnTo>
                <a:lnTo>
                  <a:pt x="0" y="46688"/>
                </a:lnTo>
                <a:lnTo>
                  <a:pt x="1357" y="52103"/>
                </a:lnTo>
                <a:lnTo>
                  <a:pt x="5429" y="57530"/>
                </a:lnTo>
                <a:lnTo>
                  <a:pt x="10933" y="58531"/>
                </a:lnTo>
                <a:lnTo>
                  <a:pt x="16414" y="60197"/>
                </a:lnTo>
                <a:lnTo>
                  <a:pt x="21895" y="60531"/>
                </a:lnTo>
                <a:lnTo>
                  <a:pt x="27400" y="57530"/>
                </a:lnTo>
                <a:lnTo>
                  <a:pt x="63849" y="28701"/>
                </a:lnTo>
                <a:lnTo>
                  <a:pt x="128637" y="28701"/>
                </a:lnTo>
                <a:lnTo>
                  <a:pt x="128250" y="21216"/>
                </a:lnTo>
                <a:lnTo>
                  <a:pt x="125761" y="8096"/>
                </a:lnTo>
                <a:lnTo>
                  <a:pt x="123273" y="1690"/>
                </a:lnTo>
                <a:lnTo>
                  <a:pt x="122142" y="0"/>
                </a:lnTo>
                <a:close/>
              </a:path>
              <a:path w="166369" h="251460">
                <a:moveTo>
                  <a:pt x="151225" y="14350"/>
                </a:moveTo>
                <a:lnTo>
                  <a:pt x="143986" y="14350"/>
                </a:lnTo>
                <a:lnTo>
                  <a:pt x="143986" y="21589"/>
                </a:lnTo>
                <a:lnTo>
                  <a:pt x="142835" y="29075"/>
                </a:lnTo>
                <a:lnTo>
                  <a:pt x="140303" y="40417"/>
                </a:lnTo>
                <a:lnTo>
                  <a:pt x="137771" y="47712"/>
                </a:lnTo>
                <a:lnTo>
                  <a:pt x="136620" y="50291"/>
                </a:lnTo>
                <a:lnTo>
                  <a:pt x="147188" y="50291"/>
                </a:lnTo>
                <a:lnTo>
                  <a:pt x="148830" y="45342"/>
                </a:lnTo>
                <a:lnTo>
                  <a:pt x="151225" y="35940"/>
                </a:lnTo>
                <a:lnTo>
                  <a:pt x="151225" y="14350"/>
                </a:lnTo>
                <a:close/>
              </a:path>
              <a:path w="166369" h="251460">
                <a:moveTo>
                  <a:pt x="143986" y="7238"/>
                </a:moveTo>
                <a:lnTo>
                  <a:pt x="136620" y="7238"/>
                </a:lnTo>
                <a:lnTo>
                  <a:pt x="129381" y="14350"/>
                </a:lnTo>
                <a:lnTo>
                  <a:pt x="136620" y="21589"/>
                </a:lnTo>
                <a:lnTo>
                  <a:pt x="129381" y="28701"/>
                </a:lnTo>
                <a:lnTo>
                  <a:pt x="129381" y="43052"/>
                </a:lnTo>
                <a:lnTo>
                  <a:pt x="138930" y="43052"/>
                </a:lnTo>
                <a:lnTo>
                  <a:pt x="140303" y="38607"/>
                </a:lnTo>
                <a:lnTo>
                  <a:pt x="142835" y="29075"/>
                </a:lnTo>
                <a:lnTo>
                  <a:pt x="143986" y="14350"/>
                </a:lnTo>
                <a:lnTo>
                  <a:pt x="143986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5920" y="2452116"/>
            <a:ext cx="2863850" cy="76200"/>
          </a:xfrm>
          <a:custGeom>
            <a:avLst/>
            <a:gdLst/>
            <a:ahLst/>
            <a:cxnLst/>
            <a:rect l="l" t="t" r="r" b="b"/>
            <a:pathLst>
              <a:path w="286385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69850" y="31750"/>
                </a:lnTo>
                <a:lnTo>
                  <a:pt x="38100" y="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69850" y="44450"/>
                </a:lnTo>
                <a:lnTo>
                  <a:pt x="76200" y="38100"/>
                </a:lnTo>
                <a:lnTo>
                  <a:pt x="69850" y="31750"/>
                </a:lnTo>
                <a:close/>
              </a:path>
              <a:path w="2863850" h="76200">
                <a:moveTo>
                  <a:pt x="88900" y="31750"/>
                </a:moveTo>
                <a:lnTo>
                  <a:pt x="69850" y="31750"/>
                </a:lnTo>
                <a:lnTo>
                  <a:pt x="76200" y="38100"/>
                </a:lnTo>
                <a:lnTo>
                  <a:pt x="69850" y="44450"/>
                </a:lnTo>
                <a:lnTo>
                  <a:pt x="88900" y="44450"/>
                </a:lnTo>
                <a:lnTo>
                  <a:pt x="88900" y="31750"/>
                </a:lnTo>
                <a:close/>
              </a:path>
              <a:path w="2863850" h="76200">
                <a:moveTo>
                  <a:pt x="177800" y="31750"/>
                </a:moveTo>
                <a:lnTo>
                  <a:pt x="127000" y="31750"/>
                </a:lnTo>
                <a:lnTo>
                  <a:pt x="127000" y="44450"/>
                </a:lnTo>
                <a:lnTo>
                  <a:pt x="177800" y="44450"/>
                </a:lnTo>
                <a:lnTo>
                  <a:pt x="177800" y="31750"/>
                </a:lnTo>
                <a:close/>
              </a:path>
              <a:path w="2863850" h="76200">
                <a:moveTo>
                  <a:pt x="266700" y="31750"/>
                </a:moveTo>
                <a:lnTo>
                  <a:pt x="215900" y="31750"/>
                </a:lnTo>
                <a:lnTo>
                  <a:pt x="21590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2863850" h="76200">
                <a:moveTo>
                  <a:pt x="355600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5600" y="44450"/>
                </a:lnTo>
                <a:lnTo>
                  <a:pt x="355600" y="31750"/>
                </a:lnTo>
                <a:close/>
              </a:path>
              <a:path w="286385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44500" y="31750"/>
                </a:lnTo>
                <a:close/>
              </a:path>
              <a:path w="2863850" h="76200">
                <a:moveTo>
                  <a:pt x="533400" y="31750"/>
                </a:moveTo>
                <a:lnTo>
                  <a:pt x="482600" y="31750"/>
                </a:lnTo>
                <a:lnTo>
                  <a:pt x="48260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2863850" h="76200">
                <a:moveTo>
                  <a:pt x="622300" y="31750"/>
                </a:moveTo>
                <a:lnTo>
                  <a:pt x="571500" y="31750"/>
                </a:lnTo>
                <a:lnTo>
                  <a:pt x="571500" y="44450"/>
                </a:lnTo>
                <a:lnTo>
                  <a:pt x="622300" y="44450"/>
                </a:lnTo>
                <a:lnTo>
                  <a:pt x="622300" y="31750"/>
                </a:lnTo>
                <a:close/>
              </a:path>
              <a:path w="2863850" h="76200">
                <a:moveTo>
                  <a:pt x="711200" y="31750"/>
                </a:moveTo>
                <a:lnTo>
                  <a:pt x="660400" y="31750"/>
                </a:lnTo>
                <a:lnTo>
                  <a:pt x="660400" y="44450"/>
                </a:lnTo>
                <a:lnTo>
                  <a:pt x="711200" y="44450"/>
                </a:lnTo>
                <a:lnTo>
                  <a:pt x="711200" y="31750"/>
                </a:lnTo>
                <a:close/>
              </a:path>
              <a:path w="2863850" h="76200">
                <a:moveTo>
                  <a:pt x="8001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800100" y="44450"/>
                </a:lnTo>
                <a:lnTo>
                  <a:pt x="800100" y="31750"/>
                </a:lnTo>
                <a:close/>
              </a:path>
              <a:path w="2863850" h="76200">
                <a:moveTo>
                  <a:pt x="889000" y="31750"/>
                </a:moveTo>
                <a:lnTo>
                  <a:pt x="838200" y="31750"/>
                </a:lnTo>
                <a:lnTo>
                  <a:pt x="838200" y="44450"/>
                </a:lnTo>
                <a:lnTo>
                  <a:pt x="889000" y="44450"/>
                </a:lnTo>
                <a:lnTo>
                  <a:pt x="889000" y="31750"/>
                </a:lnTo>
                <a:close/>
              </a:path>
              <a:path w="286385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77900" y="31750"/>
                </a:lnTo>
                <a:close/>
              </a:path>
              <a:path w="2863850" h="76200">
                <a:moveTo>
                  <a:pt x="1066800" y="31750"/>
                </a:moveTo>
                <a:lnTo>
                  <a:pt x="1016000" y="31750"/>
                </a:lnTo>
                <a:lnTo>
                  <a:pt x="101600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2863850" h="76200">
                <a:moveTo>
                  <a:pt x="11557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55700" y="44450"/>
                </a:lnTo>
                <a:lnTo>
                  <a:pt x="1155700" y="31750"/>
                </a:lnTo>
                <a:close/>
              </a:path>
              <a:path w="2863850" h="76200">
                <a:moveTo>
                  <a:pt x="1244600" y="31750"/>
                </a:moveTo>
                <a:lnTo>
                  <a:pt x="1193800" y="31750"/>
                </a:lnTo>
                <a:lnTo>
                  <a:pt x="11938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</a:path>
              <a:path w="2863850" h="76200">
                <a:moveTo>
                  <a:pt x="1333500" y="31750"/>
                </a:moveTo>
                <a:lnTo>
                  <a:pt x="1282700" y="31750"/>
                </a:lnTo>
                <a:lnTo>
                  <a:pt x="1282700" y="44450"/>
                </a:lnTo>
                <a:lnTo>
                  <a:pt x="1333500" y="44450"/>
                </a:lnTo>
                <a:lnTo>
                  <a:pt x="1333500" y="31750"/>
                </a:lnTo>
                <a:close/>
              </a:path>
              <a:path w="2863850" h="76200">
                <a:moveTo>
                  <a:pt x="1422400" y="31750"/>
                </a:moveTo>
                <a:lnTo>
                  <a:pt x="1371600" y="31750"/>
                </a:lnTo>
                <a:lnTo>
                  <a:pt x="1371600" y="44450"/>
                </a:lnTo>
                <a:lnTo>
                  <a:pt x="1422400" y="44450"/>
                </a:lnTo>
                <a:lnTo>
                  <a:pt x="1422400" y="31750"/>
                </a:lnTo>
                <a:close/>
              </a:path>
              <a:path w="286385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11300" y="31750"/>
                </a:lnTo>
                <a:close/>
              </a:path>
              <a:path w="2863850" h="76200">
                <a:moveTo>
                  <a:pt x="1600200" y="31750"/>
                </a:moveTo>
                <a:lnTo>
                  <a:pt x="1549400" y="31750"/>
                </a:lnTo>
                <a:lnTo>
                  <a:pt x="15494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</a:path>
              <a:path w="2863850" h="76200">
                <a:moveTo>
                  <a:pt x="1689100" y="31750"/>
                </a:moveTo>
                <a:lnTo>
                  <a:pt x="1638300" y="31750"/>
                </a:lnTo>
                <a:lnTo>
                  <a:pt x="1638300" y="44450"/>
                </a:lnTo>
                <a:lnTo>
                  <a:pt x="1689100" y="44450"/>
                </a:lnTo>
                <a:lnTo>
                  <a:pt x="1689100" y="31750"/>
                </a:lnTo>
                <a:close/>
              </a:path>
              <a:path w="2863850" h="76200">
                <a:moveTo>
                  <a:pt x="1778000" y="31750"/>
                </a:moveTo>
                <a:lnTo>
                  <a:pt x="1727200" y="31750"/>
                </a:lnTo>
                <a:lnTo>
                  <a:pt x="1727200" y="44450"/>
                </a:lnTo>
                <a:lnTo>
                  <a:pt x="1778000" y="44450"/>
                </a:lnTo>
                <a:lnTo>
                  <a:pt x="1778000" y="31750"/>
                </a:lnTo>
                <a:close/>
              </a:path>
              <a:path w="2863850" h="76200">
                <a:moveTo>
                  <a:pt x="18669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66900" y="44450"/>
                </a:lnTo>
                <a:lnTo>
                  <a:pt x="1866900" y="31750"/>
                </a:lnTo>
                <a:close/>
              </a:path>
              <a:path w="2863850" h="76200">
                <a:moveTo>
                  <a:pt x="1955800" y="31750"/>
                </a:moveTo>
                <a:lnTo>
                  <a:pt x="1905000" y="31750"/>
                </a:lnTo>
                <a:lnTo>
                  <a:pt x="19050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</a:path>
              <a:path w="2863850" h="76200">
                <a:moveTo>
                  <a:pt x="2044700" y="31750"/>
                </a:moveTo>
                <a:lnTo>
                  <a:pt x="1993900" y="31750"/>
                </a:lnTo>
                <a:lnTo>
                  <a:pt x="1993900" y="44450"/>
                </a:lnTo>
                <a:lnTo>
                  <a:pt x="2044700" y="44450"/>
                </a:lnTo>
                <a:lnTo>
                  <a:pt x="2044700" y="31750"/>
                </a:lnTo>
                <a:close/>
              </a:path>
              <a:path w="2863850" h="76200">
                <a:moveTo>
                  <a:pt x="2133600" y="31750"/>
                </a:moveTo>
                <a:lnTo>
                  <a:pt x="2082800" y="31750"/>
                </a:lnTo>
                <a:lnTo>
                  <a:pt x="2082800" y="44450"/>
                </a:lnTo>
                <a:lnTo>
                  <a:pt x="2133600" y="44450"/>
                </a:lnTo>
                <a:lnTo>
                  <a:pt x="2133600" y="31750"/>
                </a:lnTo>
                <a:close/>
              </a:path>
              <a:path w="2863850" h="76200">
                <a:moveTo>
                  <a:pt x="22225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22500" y="44450"/>
                </a:lnTo>
                <a:lnTo>
                  <a:pt x="2222500" y="31750"/>
                </a:lnTo>
                <a:close/>
              </a:path>
              <a:path w="2863850" h="76200">
                <a:moveTo>
                  <a:pt x="2311400" y="31750"/>
                </a:moveTo>
                <a:lnTo>
                  <a:pt x="2260600" y="31750"/>
                </a:lnTo>
                <a:lnTo>
                  <a:pt x="22606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</a:path>
              <a:path w="2863850" h="76200">
                <a:moveTo>
                  <a:pt x="2400300" y="31750"/>
                </a:moveTo>
                <a:lnTo>
                  <a:pt x="2349500" y="31750"/>
                </a:lnTo>
                <a:lnTo>
                  <a:pt x="2349500" y="44450"/>
                </a:lnTo>
                <a:lnTo>
                  <a:pt x="2400300" y="44450"/>
                </a:lnTo>
                <a:lnTo>
                  <a:pt x="2400300" y="31750"/>
                </a:lnTo>
                <a:close/>
              </a:path>
              <a:path w="2863850" h="76200">
                <a:moveTo>
                  <a:pt x="2489200" y="31750"/>
                </a:moveTo>
                <a:lnTo>
                  <a:pt x="2438400" y="31750"/>
                </a:lnTo>
                <a:lnTo>
                  <a:pt x="2438400" y="44450"/>
                </a:lnTo>
                <a:lnTo>
                  <a:pt x="2489200" y="44450"/>
                </a:lnTo>
                <a:lnTo>
                  <a:pt x="2489200" y="31750"/>
                </a:lnTo>
                <a:close/>
              </a:path>
              <a:path w="2863850" h="76200">
                <a:moveTo>
                  <a:pt x="25781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78100" y="44450"/>
                </a:lnTo>
                <a:lnTo>
                  <a:pt x="2578100" y="31750"/>
                </a:lnTo>
                <a:close/>
              </a:path>
              <a:path w="2863850" h="76200">
                <a:moveTo>
                  <a:pt x="2667000" y="31750"/>
                </a:moveTo>
                <a:lnTo>
                  <a:pt x="2616200" y="31750"/>
                </a:lnTo>
                <a:lnTo>
                  <a:pt x="26162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863850" h="76200">
                <a:moveTo>
                  <a:pt x="2755900" y="31750"/>
                </a:moveTo>
                <a:lnTo>
                  <a:pt x="2705100" y="31750"/>
                </a:lnTo>
                <a:lnTo>
                  <a:pt x="2705100" y="44450"/>
                </a:lnTo>
                <a:lnTo>
                  <a:pt x="2755900" y="44450"/>
                </a:lnTo>
                <a:lnTo>
                  <a:pt x="2755900" y="31750"/>
                </a:lnTo>
                <a:close/>
              </a:path>
              <a:path w="2863850" h="76200">
                <a:moveTo>
                  <a:pt x="2825750" y="0"/>
                </a:moveTo>
                <a:lnTo>
                  <a:pt x="2794000" y="31750"/>
                </a:lnTo>
                <a:lnTo>
                  <a:pt x="2794000" y="44450"/>
                </a:lnTo>
                <a:lnTo>
                  <a:pt x="2825750" y="76200"/>
                </a:lnTo>
                <a:lnTo>
                  <a:pt x="2857500" y="44450"/>
                </a:lnTo>
                <a:lnTo>
                  <a:pt x="2825750" y="44450"/>
                </a:lnTo>
                <a:lnTo>
                  <a:pt x="2825750" y="31750"/>
                </a:lnTo>
                <a:lnTo>
                  <a:pt x="2857500" y="31750"/>
                </a:lnTo>
                <a:lnTo>
                  <a:pt x="2825750" y="0"/>
                </a:lnTo>
                <a:close/>
              </a:path>
              <a:path w="2863850" h="76200">
                <a:moveTo>
                  <a:pt x="2794000" y="31750"/>
                </a:moveTo>
                <a:lnTo>
                  <a:pt x="2787650" y="38100"/>
                </a:lnTo>
                <a:lnTo>
                  <a:pt x="2794000" y="44450"/>
                </a:lnTo>
                <a:lnTo>
                  <a:pt x="2794000" y="31750"/>
                </a:lnTo>
                <a:close/>
              </a:path>
              <a:path w="2863850" h="76200">
                <a:moveTo>
                  <a:pt x="2857500" y="31750"/>
                </a:moveTo>
                <a:lnTo>
                  <a:pt x="2825750" y="31750"/>
                </a:lnTo>
                <a:lnTo>
                  <a:pt x="2825750" y="44450"/>
                </a:lnTo>
                <a:lnTo>
                  <a:pt x="2857500" y="44450"/>
                </a:lnTo>
                <a:lnTo>
                  <a:pt x="2863850" y="38100"/>
                </a:lnTo>
                <a:lnTo>
                  <a:pt x="2857500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38680" y="2127250"/>
            <a:ext cx="2886204" cy="2192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01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B9BD4"/>
                </a:solidFill>
                <a:latin typeface="Microsoft YaHei"/>
                <a:cs typeface="Microsoft YaHei"/>
              </a:rPr>
              <a:t>供應鏈</a:t>
            </a:r>
            <a:endParaRPr sz="2000" dirty="0">
              <a:latin typeface="Microsoft YaHei"/>
              <a:cs typeface="Microsoft YaHei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AutoNum type="alphaUcParenBoth"/>
              <a:tabLst>
                <a:tab pos="334645" algn="l"/>
              </a:tabLst>
            </a:pP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資訊系統串接</a:t>
            </a:r>
            <a:r>
              <a:rPr sz="1600" spc="-5" dirty="0">
                <a:latin typeface="微軟正黑體"/>
                <a:cs typeface="微軟正黑體"/>
              </a:rPr>
              <a:t>之構想，包 含所欲串接之資料、資訊系統 串接方式及資訊應用方式等。</a:t>
            </a:r>
            <a:endParaRPr sz="1600" dirty="0">
              <a:latin typeface="微軟正黑體"/>
              <a:cs typeface="微軟正黑體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AutoNum type="alphaUcParenBoth"/>
              <a:tabLst>
                <a:tab pos="319405" algn="l"/>
              </a:tabLst>
            </a:pPr>
            <a:r>
              <a:rPr sz="1600" spc="-10" dirty="0" err="1">
                <a:solidFill>
                  <a:srgbClr val="C00000"/>
                </a:solidFill>
                <a:latin typeface="微軟正黑體"/>
                <a:cs typeface="微軟正黑體"/>
              </a:rPr>
              <a:t>合作模式之構想</a:t>
            </a:r>
            <a:r>
              <a:rPr sz="1600" spc="-10" dirty="0" err="1">
                <a:latin typeface="微軟正黑體"/>
                <a:cs typeface="微軟正黑體"/>
              </a:rPr>
              <a:t>，包含提</a:t>
            </a:r>
            <a:r>
              <a:rPr sz="1600" spc="-5" dirty="0" err="1">
                <a:latin typeface="微軟正黑體"/>
                <a:cs typeface="微軟正黑體"/>
              </a:rPr>
              <a:t>案廠商與其供應鏈業者之合作模式、共同導入資通訊系統，解決問題之說明</a:t>
            </a:r>
            <a:r>
              <a:rPr sz="1600" spc="-5" dirty="0">
                <a:latin typeface="微軟正黑體"/>
                <a:cs typeface="微軟正黑體"/>
              </a:rPr>
              <a:t>。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9344" y="1514855"/>
            <a:ext cx="1773174" cy="1831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088" y="1399032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0972" y="1613916"/>
            <a:ext cx="853439" cy="853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4332" y="1828800"/>
            <a:ext cx="425450" cy="421005"/>
          </a:xfrm>
          <a:custGeom>
            <a:avLst/>
            <a:gdLst/>
            <a:ahLst/>
            <a:cxnLst/>
            <a:rect l="l" t="t" r="r" b="b"/>
            <a:pathLst>
              <a:path w="425450" h="421005">
                <a:moveTo>
                  <a:pt x="212598" y="0"/>
                </a:moveTo>
                <a:lnTo>
                  <a:pt x="162992" y="5411"/>
                </a:lnTo>
                <a:lnTo>
                  <a:pt x="117910" y="20900"/>
                </a:lnTo>
                <a:lnTo>
                  <a:pt x="78483" y="45346"/>
                </a:lnTo>
                <a:lnTo>
                  <a:pt x="45846" y="77630"/>
                </a:lnTo>
                <a:lnTo>
                  <a:pt x="21131" y="116632"/>
                </a:lnTo>
                <a:lnTo>
                  <a:pt x="5471" y="161232"/>
                </a:lnTo>
                <a:lnTo>
                  <a:pt x="0" y="210312"/>
                </a:lnTo>
                <a:lnTo>
                  <a:pt x="5471" y="259391"/>
                </a:lnTo>
                <a:lnTo>
                  <a:pt x="21131" y="303991"/>
                </a:lnTo>
                <a:lnTo>
                  <a:pt x="45846" y="342993"/>
                </a:lnTo>
                <a:lnTo>
                  <a:pt x="78483" y="375277"/>
                </a:lnTo>
                <a:lnTo>
                  <a:pt x="117910" y="399723"/>
                </a:lnTo>
                <a:lnTo>
                  <a:pt x="162992" y="415212"/>
                </a:lnTo>
                <a:lnTo>
                  <a:pt x="212598" y="420624"/>
                </a:lnTo>
                <a:lnTo>
                  <a:pt x="262203" y="415212"/>
                </a:lnTo>
                <a:lnTo>
                  <a:pt x="307285" y="399723"/>
                </a:lnTo>
                <a:lnTo>
                  <a:pt x="332566" y="384048"/>
                </a:lnTo>
                <a:lnTo>
                  <a:pt x="212598" y="384048"/>
                </a:lnTo>
                <a:lnTo>
                  <a:pt x="168171" y="377528"/>
                </a:lnTo>
                <a:lnTo>
                  <a:pt x="128373" y="359325"/>
                </a:lnTo>
                <a:lnTo>
                  <a:pt x="94742" y="331470"/>
                </a:lnTo>
                <a:lnTo>
                  <a:pt x="68815" y="295994"/>
                </a:lnTo>
                <a:lnTo>
                  <a:pt x="52131" y="254931"/>
                </a:lnTo>
                <a:lnTo>
                  <a:pt x="46228" y="210312"/>
                </a:lnTo>
                <a:lnTo>
                  <a:pt x="52131" y="165692"/>
                </a:lnTo>
                <a:lnTo>
                  <a:pt x="68815" y="124629"/>
                </a:lnTo>
                <a:lnTo>
                  <a:pt x="94742" y="89153"/>
                </a:lnTo>
                <a:lnTo>
                  <a:pt x="128373" y="61298"/>
                </a:lnTo>
                <a:lnTo>
                  <a:pt x="168171" y="43095"/>
                </a:lnTo>
                <a:lnTo>
                  <a:pt x="212598" y="36575"/>
                </a:lnTo>
                <a:lnTo>
                  <a:pt x="332566" y="36575"/>
                </a:lnTo>
                <a:lnTo>
                  <a:pt x="307285" y="20900"/>
                </a:lnTo>
                <a:lnTo>
                  <a:pt x="262203" y="5411"/>
                </a:lnTo>
                <a:lnTo>
                  <a:pt x="212598" y="0"/>
                </a:lnTo>
                <a:close/>
              </a:path>
              <a:path w="425450" h="421005">
                <a:moveTo>
                  <a:pt x="332566" y="36575"/>
                </a:moveTo>
                <a:lnTo>
                  <a:pt x="212598" y="36575"/>
                </a:lnTo>
                <a:lnTo>
                  <a:pt x="260930" y="43095"/>
                </a:lnTo>
                <a:lnTo>
                  <a:pt x="303346" y="61298"/>
                </a:lnTo>
                <a:lnTo>
                  <a:pt x="338566" y="89153"/>
                </a:lnTo>
                <a:lnTo>
                  <a:pt x="365308" y="124629"/>
                </a:lnTo>
                <a:lnTo>
                  <a:pt x="382292" y="165692"/>
                </a:lnTo>
                <a:lnTo>
                  <a:pt x="388238" y="210312"/>
                </a:lnTo>
                <a:lnTo>
                  <a:pt x="382292" y="254931"/>
                </a:lnTo>
                <a:lnTo>
                  <a:pt x="365308" y="295994"/>
                </a:lnTo>
                <a:lnTo>
                  <a:pt x="338566" y="331470"/>
                </a:lnTo>
                <a:lnTo>
                  <a:pt x="303346" y="359325"/>
                </a:lnTo>
                <a:lnTo>
                  <a:pt x="260930" y="377528"/>
                </a:lnTo>
                <a:lnTo>
                  <a:pt x="212598" y="384048"/>
                </a:lnTo>
                <a:lnTo>
                  <a:pt x="332566" y="384048"/>
                </a:lnTo>
                <a:lnTo>
                  <a:pt x="379349" y="342993"/>
                </a:lnTo>
                <a:lnTo>
                  <a:pt x="404064" y="303991"/>
                </a:lnTo>
                <a:lnTo>
                  <a:pt x="419724" y="259391"/>
                </a:lnTo>
                <a:lnTo>
                  <a:pt x="425195" y="210312"/>
                </a:lnTo>
                <a:lnTo>
                  <a:pt x="419724" y="161232"/>
                </a:lnTo>
                <a:lnTo>
                  <a:pt x="404064" y="116632"/>
                </a:lnTo>
                <a:lnTo>
                  <a:pt x="379349" y="77630"/>
                </a:lnTo>
                <a:lnTo>
                  <a:pt x="346712" y="45346"/>
                </a:lnTo>
                <a:lnTo>
                  <a:pt x="332566" y="36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4332" y="1828800"/>
            <a:ext cx="425450" cy="421005"/>
          </a:xfrm>
          <a:custGeom>
            <a:avLst/>
            <a:gdLst/>
            <a:ahLst/>
            <a:cxnLst/>
            <a:rect l="l" t="t" r="r" b="b"/>
            <a:pathLst>
              <a:path w="425450" h="421005">
                <a:moveTo>
                  <a:pt x="212598" y="0"/>
                </a:moveTo>
                <a:lnTo>
                  <a:pt x="162992" y="5411"/>
                </a:lnTo>
                <a:lnTo>
                  <a:pt x="117910" y="20900"/>
                </a:lnTo>
                <a:lnTo>
                  <a:pt x="78483" y="45346"/>
                </a:lnTo>
                <a:lnTo>
                  <a:pt x="45846" y="77630"/>
                </a:lnTo>
                <a:lnTo>
                  <a:pt x="21131" y="116632"/>
                </a:lnTo>
                <a:lnTo>
                  <a:pt x="5471" y="161232"/>
                </a:lnTo>
                <a:lnTo>
                  <a:pt x="0" y="210312"/>
                </a:lnTo>
                <a:lnTo>
                  <a:pt x="5471" y="259391"/>
                </a:lnTo>
                <a:lnTo>
                  <a:pt x="21131" y="303991"/>
                </a:lnTo>
                <a:lnTo>
                  <a:pt x="45846" y="342993"/>
                </a:lnTo>
                <a:lnTo>
                  <a:pt x="78483" y="375277"/>
                </a:lnTo>
                <a:lnTo>
                  <a:pt x="117910" y="399723"/>
                </a:lnTo>
                <a:lnTo>
                  <a:pt x="162992" y="415212"/>
                </a:lnTo>
                <a:lnTo>
                  <a:pt x="212598" y="420624"/>
                </a:lnTo>
                <a:lnTo>
                  <a:pt x="262203" y="415212"/>
                </a:lnTo>
                <a:lnTo>
                  <a:pt x="307285" y="399723"/>
                </a:lnTo>
                <a:lnTo>
                  <a:pt x="332566" y="384048"/>
                </a:lnTo>
                <a:lnTo>
                  <a:pt x="212598" y="384048"/>
                </a:lnTo>
                <a:lnTo>
                  <a:pt x="168171" y="377528"/>
                </a:lnTo>
                <a:lnTo>
                  <a:pt x="128373" y="359325"/>
                </a:lnTo>
                <a:lnTo>
                  <a:pt x="94742" y="331470"/>
                </a:lnTo>
                <a:lnTo>
                  <a:pt x="68815" y="295994"/>
                </a:lnTo>
                <a:lnTo>
                  <a:pt x="52131" y="254931"/>
                </a:lnTo>
                <a:lnTo>
                  <a:pt x="46228" y="210312"/>
                </a:lnTo>
                <a:lnTo>
                  <a:pt x="52131" y="165692"/>
                </a:lnTo>
                <a:lnTo>
                  <a:pt x="68815" y="124629"/>
                </a:lnTo>
                <a:lnTo>
                  <a:pt x="94742" y="89153"/>
                </a:lnTo>
                <a:lnTo>
                  <a:pt x="128373" y="61298"/>
                </a:lnTo>
                <a:lnTo>
                  <a:pt x="168171" y="43095"/>
                </a:lnTo>
                <a:lnTo>
                  <a:pt x="212598" y="36575"/>
                </a:lnTo>
                <a:lnTo>
                  <a:pt x="332566" y="36575"/>
                </a:lnTo>
                <a:lnTo>
                  <a:pt x="307285" y="20900"/>
                </a:lnTo>
                <a:lnTo>
                  <a:pt x="262203" y="5411"/>
                </a:lnTo>
                <a:lnTo>
                  <a:pt x="212598" y="0"/>
                </a:lnTo>
                <a:close/>
              </a:path>
              <a:path w="425450" h="421005">
                <a:moveTo>
                  <a:pt x="332566" y="36575"/>
                </a:moveTo>
                <a:lnTo>
                  <a:pt x="212598" y="36575"/>
                </a:lnTo>
                <a:lnTo>
                  <a:pt x="260930" y="43095"/>
                </a:lnTo>
                <a:lnTo>
                  <a:pt x="303346" y="61298"/>
                </a:lnTo>
                <a:lnTo>
                  <a:pt x="338566" y="89153"/>
                </a:lnTo>
                <a:lnTo>
                  <a:pt x="365308" y="124629"/>
                </a:lnTo>
                <a:lnTo>
                  <a:pt x="382292" y="165692"/>
                </a:lnTo>
                <a:lnTo>
                  <a:pt x="388238" y="210312"/>
                </a:lnTo>
                <a:lnTo>
                  <a:pt x="382292" y="254931"/>
                </a:lnTo>
                <a:lnTo>
                  <a:pt x="365308" y="295994"/>
                </a:lnTo>
                <a:lnTo>
                  <a:pt x="338566" y="331470"/>
                </a:lnTo>
                <a:lnTo>
                  <a:pt x="303346" y="359325"/>
                </a:lnTo>
                <a:lnTo>
                  <a:pt x="260930" y="377528"/>
                </a:lnTo>
                <a:lnTo>
                  <a:pt x="212598" y="384048"/>
                </a:lnTo>
                <a:lnTo>
                  <a:pt x="332566" y="384048"/>
                </a:lnTo>
                <a:lnTo>
                  <a:pt x="379349" y="342993"/>
                </a:lnTo>
                <a:lnTo>
                  <a:pt x="404064" y="303991"/>
                </a:lnTo>
                <a:lnTo>
                  <a:pt x="419724" y="259391"/>
                </a:lnTo>
                <a:lnTo>
                  <a:pt x="425195" y="210312"/>
                </a:lnTo>
                <a:lnTo>
                  <a:pt x="419724" y="161232"/>
                </a:lnTo>
                <a:lnTo>
                  <a:pt x="404064" y="116632"/>
                </a:lnTo>
                <a:lnTo>
                  <a:pt x="379349" y="77630"/>
                </a:lnTo>
                <a:lnTo>
                  <a:pt x="346712" y="45346"/>
                </a:lnTo>
                <a:lnTo>
                  <a:pt x="332566" y="36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8548" y="1876044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30">
                <a:moveTo>
                  <a:pt x="25907" y="0"/>
                </a:moveTo>
                <a:lnTo>
                  <a:pt x="0" y="0"/>
                </a:lnTo>
                <a:lnTo>
                  <a:pt x="0" y="36575"/>
                </a:lnTo>
                <a:lnTo>
                  <a:pt x="25907" y="36575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8548" y="2170176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30">
                <a:moveTo>
                  <a:pt x="17271" y="0"/>
                </a:moveTo>
                <a:lnTo>
                  <a:pt x="0" y="0"/>
                </a:lnTo>
                <a:lnTo>
                  <a:pt x="0" y="36575"/>
                </a:lnTo>
                <a:lnTo>
                  <a:pt x="25907" y="36575"/>
                </a:lnTo>
                <a:lnTo>
                  <a:pt x="25907" y="9144"/>
                </a:lnTo>
                <a:lnTo>
                  <a:pt x="17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1576" y="202234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30">
                <a:moveTo>
                  <a:pt x="36575" y="0"/>
                </a:moveTo>
                <a:lnTo>
                  <a:pt x="0" y="0"/>
                </a:lnTo>
                <a:lnTo>
                  <a:pt x="0" y="36575"/>
                </a:lnTo>
                <a:lnTo>
                  <a:pt x="36575" y="36575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8755" y="202234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30">
                <a:moveTo>
                  <a:pt x="36575" y="0"/>
                </a:move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1571" y="25003"/>
                </a:lnTo>
                <a:lnTo>
                  <a:pt x="5714" y="30861"/>
                </a:lnTo>
                <a:lnTo>
                  <a:pt x="11572" y="35004"/>
                </a:lnTo>
                <a:lnTo>
                  <a:pt x="18287" y="36575"/>
                </a:lnTo>
                <a:lnTo>
                  <a:pt x="36575" y="36575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4060" y="1920239"/>
            <a:ext cx="120650" cy="139065"/>
          </a:xfrm>
          <a:custGeom>
            <a:avLst/>
            <a:gdLst/>
            <a:ahLst/>
            <a:cxnLst/>
            <a:rect l="l" t="t" r="r" b="b"/>
            <a:pathLst>
              <a:path w="120650" h="139064">
                <a:moveTo>
                  <a:pt x="101853" y="0"/>
                </a:moveTo>
                <a:lnTo>
                  <a:pt x="92582" y="0"/>
                </a:lnTo>
                <a:lnTo>
                  <a:pt x="92582" y="110998"/>
                </a:lnTo>
                <a:lnTo>
                  <a:pt x="18541" y="110998"/>
                </a:lnTo>
                <a:lnTo>
                  <a:pt x="11733" y="112571"/>
                </a:lnTo>
                <a:lnTo>
                  <a:pt x="5794" y="116728"/>
                </a:lnTo>
                <a:lnTo>
                  <a:pt x="1593" y="122624"/>
                </a:lnTo>
                <a:lnTo>
                  <a:pt x="0" y="129412"/>
                </a:lnTo>
                <a:lnTo>
                  <a:pt x="9270" y="138684"/>
                </a:lnTo>
                <a:lnTo>
                  <a:pt x="111125" y="138684"/>
                </a:lnTo>
                <a:lnTo>
                  <a:pt x="120395" y="129412"/>
                </a:lnTo>
                <a:lnTo>
                  <a:pt x="120395" y="18542"/>
                </a:lnTo>
                <a:lnTo>
                  <a:pt x="118802" y="11733"/>
                </a:lnTo>
                <a:lnTo>
                  <a:pt x="114601" y="5794"/>
                </a:lnTo>
                <a:lnTo>
                  <a:pt x="108662" y="1593"/>
                </a:lnTo>
                <a:lnTo>
                  <a:pt x="101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98080" y="5315711"/>
            <a:ext cx="2863850" cy="76200"/>
          </a:xfrm>
          <a:custGeom>
            <a:avLst/>
            <a:gdLst/>
            <a:ahLst/>
            <a:cxnLst/>
            <a:rect l="l" t="t" r="r" b="b"/>
            <a:pathLst>
              <a:path w="2863850" h="76200">
                <a:moveTo>
                  <a:pt x="2825750" y="0"/>
                </a:moveTo>
                <a:lnTo>
                  <a:pt x="2787650" y="38100"/>
                </a:lnTo>
                <a:lnTo>
                  <a:pt x="2825750" y="76200"/>
                </a:lnTo>
                <a:lnTo>
                  <a:pt x="2857500" y="44450"/>
                </a:lnTo>
                <a:lnTo>
                  <a:pt x="2825750" y="44450"/>
                </a:lnTo>
                <a:lnTo>
                  <a:pt x="2825750" y="31750"/>
                </a:lnTo>
                <a:lnTo>
                  <a:pt x="2857500" y="31750"/>
                </a:lnTo>
                <a:lnTo>
                  <a:pt x="2825750" y="0"/>
                </a:lnTo>
                <a:close/>
              </a:path>
              <a:path w="2863850" h="76200">
                <a:moveTo>
                  <a:pt x="2794000" y="31750"/>
                </a:moveTo>
                <a:lnTo>
                  <a:pt x="2774950" y="31750"/>
                </a:lnTo>
                <a:lnTo>
                  <a:pt x="2774950" y="44450"/>
                </a:lnTo>
                <a:lnTo>
                  <a:pt x="2794000" y="44450"/>
                </a:lnTo>
                <a:lnTo>
                  <a:pt x="2787650" y="38100"/>
                </a:lnTo>
                <a:lnTo>
                  <a:pt x="2794000" y="31750"/>
                </a:lnTo>
                <a:close/>
              </a:path>
              <a:path w="2863850" h="76200">
                <a:moveTo>
                  <a:pt x="2857500" y="31750"/>
                </a:moveTo>
                <a:lnTo>
                  <a:pt x="2825750" y="31750"/>
                </a:lnTo>
                <a:lnTo>
                  <a:pt x="2825750" y="44450"/>
                </a:lnTo>
                <a:lnTo>
                  <a:pt x="2857500" y="44450"/>
                </a:lnTo>
                <a:lnTo>
                  <a:pt x="2863850" y="38100"/>
                </a:lnTo>
                <a:lnTo>
                  <a:pt x="2857500" y="31750"/>
                </a:lnTo>
                <a:close/>
              </a:path>
              <a:path w="2863850" h="76200">
                <a:moveTo>
                  <a:pt x="2736850" y="31750"/>
                </a:moveTo>
                <a:lnTo>
                  <a:pt x="2686050" y="31750"/>
                </a:lnTo>
                <a:lnTo>
                  <a:pt x="2686050" y="44450"/>
                </a:lnTo>
                <a:lnTo>
                  <a:pt x="2736850" y="44450"/>
                </a:lnTo>
                <a:lnTo>
                  <a:pt x="2736850" y="31750"/>
                </a:lnTo>
                <a:close/>
              </a:path>
              <a:path w="2863850" h="76200">
                <a:moveTo>
                  <a:pt x="2647950" y="31750"/>
                </a:moveTo>
                <a:lnTo>
                  <a:pt x="2597150" y="31750"/>
                </a:lnTo>
                <a:lnTo>
                  <a:pt x="2597150" y="44450"/>
                </a:lnTo>
                <a:lnTo>
                  <a:pt x="2647950" y="44450"/>
                </a:lnTo>
                <a:lnTo>
                  <a:pt x="2647950" y="31750"/>
                </a:lnTo>
                <a:close/>
              </a:path>
              <a:path w="2863850" h="76200">
                <a:moveTo>
                  <a:pt x="2559050" y="31750"/>
                </a:moveTo>
                <a:lnTo>
                  <a:pt x="2508250" y="31750"/>
                </a:lnTo>
                <a:lnTo>
                  <a:pt x="2508250" y="44450"/>
                </a:lnTo>
                <a:lnTo>
                  <a:pt x="2559050" y="44450"/>
                </a:lnTo>
                <a:lnTo>
                  <a:pt x="2559050" y="31750"/>
                </a:lnTo>
                <a:close/>
              </a:path>
              <a:path w="2863850" h="76200">
                <a:moveTo>
                  <a:pt x="2470150" y="31750"/>
                </a:moveTo>
                <a:lnTo>
                  <a:pt x="2419350" y="31750"/>
                </a:lnTo>
                <a:lnTo>
                  <a:pt x="2419350" y="44450"/>
                </a:lnTo>
                <a:lnTo>
                  <a:pt x="2470150" y="44450"/>
                </a:lnTo>
                <a:lnTo>
                  <a:pt x="2470150" y="31750"/>
                </a:lnTo>
                <a:close/>
              </a:path>
              <a:path w="2863850" h="76200">
                <a:moveTo>
                  <a:pt x="2381250" y="31750"/>
                </a:moveTo>
                <a:lnTo>
                  <a:pt x="2330450" y="31750"/>
                </a:lnTo>
                <a:lnTo>
                  <a:pt x="2330450" y="44450"/>
                </a:lnTo>
                <a:lnTo>
                  <a:pt x="2381250" y="44450"/>
                </a:lnTo>
                <a:lnTo>
                  <a:pt x="2381250" y="31750"/>
                </a:lnTo>
                <a:close/>
              </a:path>
              <a:path w="2863850" h="76200">
                <a:moveTo>
                  <a:pt x="2292350" y="31750"/>
                </a:moveTo>
                <a:lnTo>
                  <a:pt x="2241550" y="31750"/>
                </a:lnTo>
                <a:lnTo>
                  <a:pt x="2241550" y="44450"/>
                </a:lnTo>
                <a:lnTo>
                  <a:pt x="2292350" y="44450"/>
                </a:lnTo>
                <a:lnTo>
                  <a:pt x="2292350" y="31750"/>
                </a:lnTo>
                <a:close/>
              </a:path>
              <a:path w="2863850" h="76200">
                <a:moveTo>
                  <a:pt x="2203450" y="31750"/>
                </a:moveTo>
                <a:lnTo>
                  <a:pt x="2152650" y="31750"/>
                </a:lnTo>
                <a:lnTo>
                  <a:pt x="2152650" y="44450"/>
                </a:lnTo>
                <a:lnTo>
                  <a:pt x="2203450" y="44450"/>
                </a:lnTo>
                <a:lnTo>
                  <a:pt x="2203450" y="31750"/>
                </a:lnTo>
                <a:close/>
              </a:path>
              <a:path w="2863850" h="76200">
                <a:moveTo>
                  <a:pt x="2114550" y="31750"/>
                </a:moveTo>
                <a:lnTo>
                  <a:pt x="2063750" y="31750"/>
                </a:lnTo>
                <a:lnTo>
                  <a:pt x="2063750" y="44450"/>
                </a:lnTo>
                <a:lnTo>
                  <a:pt x="2114550" y="44450"/>
                </a:lnTo>
                <a:lnTo>
                  <a:pt x="2114550" y="31750"/>
                </a:lnTo>
                <a:close/>
              </a:path>
              <a:path w="2863850" h="76200">
                <a:moveTo>
                  <a:pt x="2025650" y="31750"/>
                </a:moveTo>
                <a:lnTo>
                  <a:pt x="1974850" y="31750"/>
                </a:lnTo>
                <a:lnTo>
                  <a:pt x="1974850" y="44450"/>
                </a:lnTo>
                <a:lnTo>
                  <a:pt x="2025650" y="44450"/>
                </a:lnTo>
                <a:lnTo>
                  <a:pt x="2025650" y="31750"/>
                </a:lnTo>
                <a:close/>
              </a:path>
              <a:path w="2863850" h="76200">
                <a:moveTo>
                  <a:pt x="1936750" y="31750"/>
                </a:moveTo>
                <a:lnTo>
                  <a:pt x="1885950" y="31750"/>
                </a:lnTo>
                <a:lnTo>
                  <a:pt x="1885950" y="44450"/>
                </a:lnTo>
                <a:lnTo>
                  <a:pt x="1936750" y="44450"/>
                </a:lnTo>
                <a:lnTo>
                  <a:pt x="1936750" y="31750"/>
                </a:lnTo>
                <a:close/>
              </a:path>
              <a:path w="2863850" h="76200">
                <a:moveTo>
                  <a:pt x="1847850" y="31750"/>
                </a:moveTo>
                <a:lnTo>
                  <a:pt x="1797050" y="31750"/>
                </a:lnTo>
                <a:lnTo>
                  <a:pt x="1797050" y="44450"/>
                </a:lnTo>
                <a:lnTo>
                  <a:pt x="1847850" y="44450"/>
                </a:lnTo>
                <a:lnTo>
                  <a:pt x="1847850" y="31750"/>
                </a:lnTo>
                <a:close/>
              </a:path>
              <a:path w="2863850" h="76200">
                <a:moveTo>
                  <a:pt x="1758950" y="31750"/>
                </a:moveTo>
                <a:lnTo>
                  <a:pt x="1708150" y="31750"/>
                </a:lnTo>
                <a:lnTo>
                  <a:pt x="1708150" y="44450"/>
                </a:lnTo>
                <a:lnTo>
                  <a:pt x="1758950" y="44450"/>
                </a:lnTo>
                <a:lnTo>
                  <a:pt x="1758950" y="31750"/>
                </a:lnTo>
                <a:close/>
              </a:path>
              <a:path w="2863850" h="76200">
                <a:moveTo>
                  <a:pt x="1670050" y="31750"/>
                </a:moveTo>
                <a:lnTo>
                  <a:pt x="1619250" y="31750"/>
                </a:lnTo>
                <a:lnTo>
                  <a:pt x="1619250" y="44450"/>
                </a:lnTo>
                <a:lnTo>
                  <a:pt x="1670050" y="44450"/>
                </a:lnTo>
                <a:lnTo>
                  <a:pt x="1670050" y="31750"/>
                </a:lnTo>
                <a:close/>
              </a:path>
              <a:path w="2863850" h="76200">
                <a:moveTo>
                  <a:pt x="1581150" y="31750"/>
                </a:moveTo>
                <a:lnTo>
                  <a:pt x="1530350" y="31750"/>
                </a:lnTo>
                <a:lnTo>
                  <a:pt x="1530350" y="44450"/>
                </a:lnTo>
                <a:lnTo>
                  <a:pt x="1581150" y="44450"/>
                </a:lnTo>
                <a:lnTo>
                  <a:pt x="1581150" y="31750"/>
                </a:lnTo>
                <a:close/>
              </a:path>
              <a:path w="2863850" h="76200">
                <a:moveTo>
                  <a:pt x="1492250" y="31750"/>
                </a:moveTo>
                <a:lnTo>
                  <a:pt x="1441450" y="31750"/>
                </a:lnTo>
                <a:lnTo>
                  <a:pt x="1441450" y="44450"/>
                </a:lnTo>
                <a:lnTo>
                  <a:pt x="1492250" y="44450"/>
                </a:lnTo>
                <a:lnTo>
                  <a:pt x="1492250" y="31750"/>
                </a:lnTo>
                <a:close/>
              </a:path>
              <a:path w="2863850" h="76200">
                <a:moveTo>
                  <a:pt x="1403350" y="31750"/>
                </a:moveTo>
                <a:lnTo>
                  <a:pt x="1352550" y="31750"/>
                </a:lnTo>
                <a:lnTo>
                  <a:pt x="1352550" y="44450"/>
                </a:lnTo>
                <a:lnTo>
                  <a:pt x="1403350" y="44450"/>
                </a:lnTo>
                <a:lnTo>
                  <a:pt x="1403350" y="31750"/>
                </a:lnTo>
                <a:close/>
              </a:path>
              <a:path w="2863850" h="76200">
                <a:moveTo>
                  <a:pt x="1314450" y="31750"/>
                </a:moveTo>
                <a:lnTo>
                  <a:pt x="1263650" y="31750"/>
                </a:lnTo>
                <a:lnTo>
                  <a:pt x="1263650" y="44450"/>
                </a:lnTo>
                <a:lnTo>
                  <a:pt x="1314450" y="44450"/>
                </a:lnTo>
                <a:lnTo>
                  <a:pt x="1314450" y="31750"/>
                </a:lnTo>
                <a:close/>
              </a:path>
              <a:path w="2863850" h="76200">
                <a:moveTo>
                  <a:pt x="1225550" y="31750"/>
                </a:moveTo>
                <a:lnTo>
                  <a:pt x="1174750" y="31750"/>
                </a:lnTo>
                <a:lnTo>
                  <a:pt x="1174750" y="44450"/>
                </a:lnTo>
                <a:lnTo>
                  <a:pt x="1225550" y="44450"/>
                </a:lnTo>
                <a:lnTo>
                  <a:pt x="1225550" y="31750"/>
                </a:lnTo>
                <a:close/>
              </a:path>
              <a:path w="2863850" h="76200">
                <a:moveTo>
                  <a:pt x="1136650" y="31750"/>
                </a:moveTo>
                <a:lnTo>
                  <a:pt x="1085850" y="31750"/>
                </a:lnTo>
                <a:lnTo>
                  <a:pt x="1085850" y="44450"/>
                </a:lnTo>
                <a:lnTo>
                  <a:pt x="1136650" y="44450"/>
                </a:lnTo>
                <a:lnTo>
                  <a:pt x="1136650" y="31750"/>
                </a:lnTo>
                <a:close/>
              </a:path>
              <a:path w="2863850" h="76200">
                <a:moveTo>
                  <a:pt x="1047750" y="31750"/>
                </a:moveTo>
                <a:lnTo>
                  <a:pt x="996950" y="31750"/>
                </a:lnTo>
                <a:lnTo>
                  <a:pt x="996950" y="44450"/>
                </a:lnTo>
                <a:lnTo>
                  <a:pt x="1047750" y="44450"/>
                </a:lnTo>
                <a:lnTo>
                  <a:pt x="1047750" y="31750"/>
                </a:lnTo>
                <a:close/>
              </a:path>
              <a:path w="2863850" h="76200">
                <a:moveTo>
                  <a:pt x="958850" y="31750"/>
                </a:moveTo>
                <a:lnTo>
                  <a:pt x="908050" y="31750"/>
                </a:lnTo>
                <a:lnTo>
                  <a:pt x="908050" y="44450"/>
                </a:lnTo>
                <a:lnTo>
                  <a:pt x="958850" y="44450"/>
                </a:lnTo>
                <a:lnTo>
                  <a:pt x="958850" y="31750"/>
                </a:lnTo>
                <a:close/>
              </a:path>
              <a:path w="2863850" h="76200">
                <a:moveTo>
                  <a:pt x="869950" y="31750"/>
                </a:moveTo>
                <a:lnTo>
                  <a:pt x="819150" y="31750"/>
                </a:lnTo>
                <a:lnTo>
                  <a:pt x="819150" y="44450"/>
                </a:lnTo>
                <a:lnTo>
                  <a:pt x="869950" y="44450"/>
                </a:lnTo>
                <a:lnTo>
                  <a:pt x="869950" y="31750"/>
                </a:lnTo>
                <a:close/>
              </a:path>
              <a:path w="2863850" h="76200">
                <a:moveTo>
                  <a:pt x="781050" y="31750"/>
                </a:moveTo>
                <a:lnTo>
                  <a:pt x="730250" y="31750"/>
                </a:lnTo>
                <a:lnTo>
                  <a:pt x="730250" y="44450"/>
                </a:lnTo>
                <a:lnTo>
                  <a:pt x="781050" y="44450"/>
                </a:lnTo>
                <a:lnTo>
                  <a:pt x="781050" y="31750"/>
                </a:lnTo>
                <a:close/>
              </a:path>
              <a:path w="2863850" h="76200">
                <a:moveTo>
                  <a:pt x="692150" y="31750"/>
                </a:moveTo>
                <a:lnTo>
                  <a:pt x="641350" y="31750"/>
                </a:lnTo>
                <a:lnTo>
                  <a:pt x="641350" y="44450"/>
                </a:lnTo>
                <a:lnTo>
                  <a:pt x="692150" y="44450"/>
                </a:lnTo>
                <a:lnTo>
                  <a:pt x="692150" y="31750"/>
                </a:lnTo>
                <a:close/>
              </a:path>
              <a:path w="2863850" h="76200">
                <a:moveTo>
                  <a:pt x="603250" y="31750"/>
                </a:moveTo>
                <a:lnTo>
                  <a:pt x="552450" y="31750"/>
                </a:lnTo>
                <a:lnTo>
                  <a:pt x="552450" y="44450"/>
                </a:lnTo>
                <a:lnTo>
                  <a:pt x="603250" y="44450"/>
                </a:lnTo>
                <a:lnTo>
                  <a:pt x="603250" y="31750"/>
                </a:lnTo>
                <a:close/>
              </a:path>
              <a:path w="2863850" h="76200">
                <a:moveTo>
                  <a:pt x="514350" y="31750"/>
                </a:moveTo>
                <a:lnTo>
                  <a:pt x="463550" y="31750"/>
                </a:lnTo>
                <a:lnTo>
                  <a:pt x="463550" y="44450"/>
                </a:lnTo>
                <a:lnTo>
                  <a:pt x="514350" y="44450"/>
                </a:lnTo>
                <a:lnTo>
                  <a:pt x="514350" y="31750"/>
                </a:lnTo>
                <a:close/>
              </a:path>
              <a:path w="2863850" h="76200">
                <a:moveTo>
                  <a:pt x="425450" y="31750"/>
                </a:moveTo>
                <a:lnTo>
                  <a:pt x="374650" y="31750"/>
                </a:lnTo>
                <a:lnTo>
                  <a:pt x="374650" y="44450"/>
                </a:lnTo>
                <a:lnTo>
                  <a:pt x="425450" y="44450"/>
                </a:lnTo>
                <a:lnTo>
                  <a:pt x="425450" y="31750"/>
                </a:lnTo>
                <a:close/>
              </a:path>
              <a:path w="2863850" h="76200">
                <a:moveTo>
                  <a:pt x="336550" y="31750"/>
                </a:moveTo>
                <a:lnTo>
                  <a:pt x="285750" y="31750"/>
                </a:lnTo>
                <a:lnTo>
                  <a:pt x="285750" y="44450"/>
                </a:lnTo>
                <a:lnTo>
                  <a:pt x="336550" y="44450"/>
                </a:lnTo>
                <a:lnTo>
                  <a:pt x="336550" y="31750"/>
                </a:lnTo>
                <a:close/>
              </a:path>
              <a:path w="2863850" h="76200">
                <a:moveTo>
                  <a:pt x="247650" y="31750"/>
                </a:moveTo>
                <a:lnTo>
                  <a:pt x="196850" y="31750"/>
                </a:lnTo>
                <a:lnTo>
                  <a:pt x="196850" y="44450"/>
                </a:lnTo>
                <a:lnTo>
                  <a:pt x="247650" y="44450"/>
                </a:lnTo>
                <a:lnTo>
                  <a:pt x="247650" y="31750"/>
                </a:lnTo>
                <a:close/>
              </a:path>
              <a:path w="2863850" h="76200">
                <a:moveTo>
                  <a:pt x="158750" y="31750"/>
                </a:moveTo>
                <a:lnTo>
                  <a:pt x="107950" y="31750"/>
                </a:lnTo>
                <a:lnTo>
                  <a:pt x="107950" y="44450"/>
                </a:lnTo>
                <a:lnTo>
                  <a:pt x="158750" y="44450"/>
                </a:lnTo>
                <a:lnTo>
                  <a:pt x="158750" y="31750"/>
                </a:lnTo>
                <a:close/>
              </a:path>
              <a:path w="286385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69850" y="31750"/>
                </a:lnTo>
                <a:lnTo>
                  <a:pt x="38100" y="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69850" y="44450"/>
                </a:lnTo>
                <a:lnTo>
                  <a:pt x="69850" y="3175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69850" y="44450"/>
                </a:lnTo>
                <a:lnTo>
                  <a:pt x="76200" y="38100"/>
                </a:lnTo>
                <a:lnTo>
                  <a:pt x="69850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83295" y="4934711"/>
            <a:ext cx="128015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7304" y="4879943"/>
            <a:ext cx="349250" cy="119380"/>
          </a:xfrm>
          <a:custGeom>
            <a:avLst/>
            <a:gdLst/>
            <a:ahLst/>
            <a:cxnLst/>
            <a:rect l="l" t="t" r="r" b="b"/>
            <a:pathLst>
              <a:path w="349250" h="119379">
                <a:moveTo>
                  <a:pt x="91686" y="613"/>
                </a:moveTo>
                <a:lnTo>
                  <a:pt x="71373" y="4095"/>
                </a:lnTo>
                <a:lnTo>
                  <a:pt x="54667" y="8181"/>
                </a:lnTo>
                <a:lnTo>
                  <a:pt x="38687" y="18399"/>
                </a:lnTo>
                <a:lnTo>
                  <a:pt x="21207" y="31688"/>
                </a:lnTo>
                <a:lnTo>
                  <a:pt x="0" y="44989"/>
                </a:lnTo>
                <a:lnTo>
                  <a:pt x="71374" y="118776"/>
                </a:lnTo>
                <a:lnTo>
                  <a:pt x="81907" y="112734"/>
                </a:lnTo>
                <a:lnTo>
                  <a:pt x="90201" y="107489"/>
                </a:lnTo>
                <a:lnTo>
                  <a:pt x="97020" y="103792"/>
                </a:lnTo>
                <a:lnTo>
                  <a:pt x="103124" y="102393"/>
                </a:lnTo>
                <a:lnTo>
                  <a:pt x="229997" y="102393"/>
                </a:lnTo>
                <a:lnTo>
                  <a:pt x="285398" y="69728"/>
                </a:lnTo>
                <a:lnTo>
                  <a:pt x="291175" y="64728"/>
                </a:lnTo>
                <a:lnTo>
                  <a:pt x="200773" y="64728"/>
                </a:lnTo>
                <a:lnTo>
                  <a:pt x="174513" y="63452"/>
                </a:lnTo>
                <a:lnTo>
                  <a:pt x="154183" y="59104"/>
                </a:lnTo>
                <a:lnTo>
                  <a:pt x="142748" y="53244"/>
                </a:lnTo>
                <a:lnTo>
                  <a:pt x="133596" y="45043"/>
                </a:lnTo>
                <a:lnTo>
                  <a:pt x="140779" y="42973"/>
                </a:lnTo>
                <a:lnTo>
                  <a:pt x="204593" y="42973"/>
                </a:lnTo>
                <a:lnTo>
                  <a:pt x="229155" y="35171"/>
                </a:lnTo>
                <a:lnTo>
                  <a:pt x="242919" y="21494"/>
                </a:lnTo>
                <a:lnTo>
                  <a:pt x="246253" y="9342"/>
                </a:lnTo>
                <a:lnTo>
                  <a:pt x="245872" y="4095"/>
                </a:lnTo>
                <a:lnTo>
                  <a:pt x="158623" y="4095"/>
                </a:lnTo>
                <a:lnTo>
                  <a:pt x="138310" y="2934"/>
                </a:lnTo>
                <a:lnTo>
                  <a:pt x="114998" y="1000"/>
                </a:lnTo>
                <a:lnTo>
                  <a:pt x="91686" y="613"/>
                </a:lnTo>
                <a:close/>
              </a:path>
              <a:path w="349250" h="119379">
                <a:moveTo>
                  <a:pt x="229997" y="102393"/>
                </a:moveTo>
                <a:lnTo>
                  <a:pt x="103124" y="102393"/>
                </a:lnTo>
                <a:lnTo>
                  <a:pt x="126269" y="103536"/>
                </a:lnTo>
                <a:lnTo>
                  <a:pt x="157606" y="105441"/>
                </a:lnTo>
                <a:lnTo>
                  <a:pt x="193421" y="105822"/>
                </a:lnTo>
                <a:lnTo>
                  <a:pt x="229997" y="102393"/>
                </a:lnTo>
                <a:close/>
              </a:path>
              <a:path w="349250" h="119379">
                <a:moveTo>
                  <a:pt x="333152" y="0"/>
                </a:moveTo>
                <a:lnTo>
                  <a:pt x="315563" y="4095"/>
                </a:lnTo>
                <a:lnTo>
                  <a:pt x="293497" y="20478"/>
                </a:lnTo>
                <a:lnTo>
                  <a:pt x="276860" y="36066"/>
                </a:lnTo>
                <a:lnTo>
                  <a:pt x="261747" y="47069"/>
                </a:lnTo>
                <a:lnTo>
                  <a:pt x="246633" y="55000"/>
                </a:lnTo>
                <a:lnTo>
                  <a:pt x="229997" y="61372"/>
                </a:lnTo>
                <a:lnTo>
                  <a:pt x="200773" y="64728"/>
                </a:lnTo>
                <a:lnTo>
                  <a:pt x="291175" y="64728"/>
                </a:lnTo>
                <a:lnTo>
                  <a:pt x="322214" y="37861"/>
                </a:lnTo>
                <a:lnTo>
                  <a:pt x="342671" y="13686"/>
                </a:lnTo>
                <a:lnTo>
                  <a:pt x="348996" y="4095"/>
                </a:lnTo>
                <a:lnTo>
                  <a:pt x="344789" y="2047"/>
                </a:lnTo>
                <a:lnTo>
                  <a:pt x="333152" y="0"/>
                </a:lnTo>
                <a:close/>
              </a:path>
              <a:path w="349250" h="119379">
                <a:moveTo>
                  <a:pt x="204593" y="42973"/>
                </a:moveTo>
                <a:lnTo>
                  <a:pt x="140779" y="42973"/>
                </a:lnTo>
                <a:lnTo>
                  <a:pt x="162821" y="43975"/>
                </a:lnTo>
                <a:lnTo>
                  <a:pt x="198247" y="44989"/>
                </a:lnTo>
                <a:lnTo>
                  <a:pt x="204593" y="42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96071" y="4719828"/>
            <a:ext cx="300355" cy="131445"/>
          </a:xfrm>
          <a:custGeom>
            <a:avLst/>
            <a:gdLst/>
            <a:ahLst/>
            <a:cxnLst/>
            <a:rect l="l" t="t" r="r" b="b"/>
            <a:pathLst>
              <a:path w="300354" h="131445">
                <a:moveTo>
                  <a:pt x="86868" y="0"/>
                </a:moveTo>
                <a:lnTo>
                  <a:pt x="7874" y="0"/>
                </a:lnTo>
                <a:lnTo>
                  <a:pt x="7874" y="8128"/>
                </a:lnTo>
                <a:lnTo>
                  <a:pt x="0" y="8128"/>
                </a:lnTo>
                <a:lnTo>
                  <a:pt x="0" y="122809"/>
                </a:lnTo>
                <a:lnTo>
                  <a:pt x="7874" y="122809"/>
                </a:lnTo>
                <a:lnTo>
                  <a:pt x="7874" y="131064"/>
                </a:lnTo>
                <a:lnTo>
                  <a:pt x="86868" y="131064"/>
                </a:lnTo>
                <a:lnTo>
                  <a:pt x="94869" y="122809"/>
                </a:lnTo>
                <a:lnTo>
                  <a:pt x="94869" y="106426"/>
                </a:lnTo>
                <a:lnTo>
                  <a:pt x="23749" y="106426"/>
                </a:lnTo>
                <a:lnTo>
                  <a:pt x="23749" y="24511"/>
                </a:lnTo>
                <a:lnTo>
                  <a:pt x="94869" y="24511"/>
                </a:lnTo>
                <a:lnTo>
                  <a:pt x="94869" y="8128"/>
                </a:lnTo>
                <a:lnTo>
                  <a:pt x="86868" y="0"/>
                </a:lnTo>
                <a:close/>
              </a:path>
              <a:path w="300354" h="131445">
                <a:moveTo>
                  <a:pt x="94869" y="24511"/>
                </a:moveTo>
                <a:lnTo>
                  <a:pt x="71120" y="24511"/>
                </a:lnTo>
                <a:lnTo>
                  <a:pt x="71120" y="106426"/>
                </a:lnTo>
                <a:lnTo>
                  <a:pt x="94869" y="106426"/>
                </a:lnTo>
                <a:lnTo>
                  <a:pt x="94869" y="81915"/>
                </a:lnTo>
                <a:lnTo>
                  <a:pt x="300227" y="81915"/>
                </a:lnTo>
                <a:lnTo>
                  <a:pt x="300227" y="49149"/>
                </a:lnTo>
                <a:lnTo>
                  <a:pt x="94869" y="49149"/>
                </a:lnTo>
                <a:lnTo>
                  <a:pt x="94869" y="24511"/>
                </a:lnTo>
                <a:close/>
              </a:path>
              <a:path w="300354" h="131445">
                <a:moveTo>
                  <a:pt x="252856" y="0"/>
                </a:moveTo>
                <a:lnTo>
                  <a:pt x="221233" y="0"/>
                </a:lnTo>
                <a:lnTo>
                  <a:pt x="221233" y="49149"/>
                </a:lnTo>
                <a:lnTo>
                  <a:pt x="252856" y="49149"/>
                </a:lnTo>
                <a:lnTo>
                  <a:pt x="252856" y="0"/>
                </a:lnTo>
                <a:close/>
              </a:path>
              <a:path w="300354" h="131445">
                <a:moveTo>
                  <a:pt x="300227" y="0"/>
                </a:moveTo>
                <a:lnTo>
                  <a:pt x="268604" y="0"/>
                </a:lnTo>
                <a:lnTo>
                  <a:pt x="268604" y="49149"/>
                </a:lnTo>
                <a:lnTo>
                  <a:pt x="300227" y="49149"/>
                </a:lnTo>
                <a:lnTo>
                  <a:pt x="300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7600" y="2441448"/>
            <a:ext cx="2863850" cy="76200"/>
          </a:xfrm>
          <a:custGeom>
            <a:avLst/>
            <a:gdLst/>
            <a:ahLst/>
            <a:cxnLst/>
            <a:rect l="l" t="t" r="r" b="b"/>
            <a:pathLst>
              <a:path w="2863850" h="76200">
                <a:moveTo>
                  <a:pt x="2825750" y="0"/>
                </a:moveTo>
                <a:lnTo>
                  <a:pt x="2787650" y="38100"/>
                </a:lnTo>
                <a:lnTo>
                  <a:pt x="2825750" y="76200"/>
                </a:lnTo>
                <a:lnTo>
                  <a:pt x="2857500" y="44450"/>
                </a:lnTo>
                <a:lnTo>
                  <a:pt x="2825750" y="44450"/>
                </a:lnTo>
                <a:lnTo>
                  <a:pt x="2825750" y="31750"/>
                </a:lnTo>
                <a:lnTo>
                  <a:pt x="2857500" y="31750"/>
                </a:lnTo>
                <a:lnTo>
                  <a:pt x="2825750" y="0"/>
                </a:lnTo>
                <a:close/>
              </a:path>
              <a:path w="2863850" h="76200">
                <a:moveTo>
                  <a:pt x="2794000" y="31750"/>
                </a:moveTo>
                <a:lnTo>
                  <a:pt x="2774950" y="31750"/>
                </a:lnTo>
                <a:lnTo>
                  <a:pt x="2774950" y="44450"/>
                </a:lnTo>
                <a:lnTo>
                  <a:pt x="2794000" y="44450"/>
                </a:lnTo>
                <a:lnTo>
                  <a:pt x="2787650" y="38100"/>
                </a:lnTo>
                <a:lnTo>
                  <a:pt x="2794000" y="31750"/>
                </a:lnTo>
                <a:close/>
              </a:path>
              <a:path w="2863850" h="76200">
                <a:moveTo>
                  <a:pt x="2857500" y="31750"/>
                </a:moveTo>
                <a:lnTo>
                  <a:pt x="2825750" y="31750"/>
                </a:lnTo>
                <a:lnTo>
                  <a:pt x="2825750" y="44450"/>
                </a:lnTo>
                <a:lnTo>
                  <a:pt x="2857500" y="44450"/>
                </a:lnTo>
                <a:lnTo>
                  <a:pt x="2863850" y="38100"/>
                </a:lnTo>
                <a:lnTo>
                  <a:pt x="2857500" y="31750"/>
                </a:lnTo>
                <a:close/>
              </a:path>
              <a:path w="2863850" h="76200">
                <a:moveTo>
                  <a:pt x="2736850" y="31750"/>
                </a:moveTo>
                <a:lnTo>
                  <a:pt x="2686050" y="31750"/>
                </a:lnTo>
                <a:lnTo>
                  <a:pt x="2686050" y="44450"/>
                </a:lnTo>
                <a:lnTo>
                  <a:pt x="2736850" y="44450"/>
                </a:lnTo>
                <a:lnTo>
                  <a:pt x="2736850" y="31750"/>
                </a:lnTo>
                <a:close/>
              </a:path>
              <a:path w="2863850" h="76200">
                <a:moveTo>
                  <a:pt x="2647950" y="31750"/>
                </a:moveTo>
                <a:lnTo>
                  <a:pt x="2597150" y="31750"/>
                </a:lnTo>
                <a:lnTo>
                  <a:pt x="2597150" y="44450"/>
                </a:lnTo>
                <a:lnTo>
                  <a:pt x="2647950" y="44450"/>
                </a:lnTo>
                <a:lnTo>
                  <a:pt x="2647950" y="31750"/>
                </a:lnTo>
                <a:close/>
              </a:path>
              <a:path w="2863850" h="76200">
                <a:moveTo>
                  <a:pt x="2559050" y="31750"/>
                </a:moveTo>
                <a:lnTo>
                  <a:pt x="2508250" y="31750"/>
                </a:lnTo>
                <a:lnTo>
                  <a:pt x="2508250" y="44450"/>
                </a:lnTo>
                <a:lnTo>
                  <a:pt x="2559050" y="44450"/>
                </a:lnTo>
                <a:lnTo>
                  <a:pt x="2559050" y="31750"/>
                </a:lnTo>
                <a:close/>
              </a:path>
              <a:path w="2863850" h="76200">
                <a:moveTo>
                  <a:pt x="2470150" y="31750"/>
                </a:moveTo>
                <a:lnTo>
                  <a:pt x="2419350" y="31750"/>
                </a:lnTo>
                <a:lnTo>
                  <a:pt x="2419350" y="44450"/>
                </a:lnTo>
                <a:lnTo>
                  <a:pt x="2470150" y="44450"/>
                </a:lnTo>
                <a:lnTo>
                  <a:pt x="2470150" y="31750"/>
                </a:lnTo>
                <a:close/>
              </a:path>
              <a:path w="2863850" h="76200">
                <a:moveTo>
                  <a:pt x="2381250" y="31750"/>
                </a:moveTo>
                <a:lnTo>
                  <a:pt x="2330450" y="31750"/>
                </a:lnTo>
                <a:lnTo>
                  <a:pt x="2330450" y="44450"/>
                </a:lnTo>
                <a:lnTo>
                  <a:pt x="2381250" y="44450"/>
                </a:lnTo>
                <a:lnTo>
                  <a:pt x="2381250" y="31750"/>
                </a:lnTo>
                <a:close/>
              </a:path>
              <a:path w="2863850" h="76200">
                <a:moveTo>
                  <a:pt x="2292350" y="31750"/>
                </a:moveTo>
                <a:lnTo>
                  <a:pt x="2241550" y="31750"/>
                </a:lnTo>
                <a:lnTo>
                  <a:pt x="2241550" y="44450"/>
                </a:lnTo>
                <a:lnTo>
                  <a:pt x="2292350" y="44450"/>
                </a:lnTo>
                <a:lnTo>
                  <a:pt x="2292350" y="31750"/>
                </a:lnTo>
                <a:close/>
              </a:path>
              <a:path w="2863850" h="76200">
                <a:moveTo>
                  <a:pt x="2203450" y="31750"/>
                </a:moveTo>
                <a:lnTo>
                  <a:pt x="2152650" y="31750"/>
                </a:lnTo>
                <a:lnTo>
                  <a:pt x="2152650" y="44450"/>
                </a:lnTo>
                <a:lnTo>
                  <a:pt x="2203450" y="44450"/>
                </a:lnTo>
                <a:lnTo>
                  <a:pt x="2203450" y="31750"/>
                </a:lnTo>
                <a:close/>
              </a:path>
              <a:path w="2863850" h="76200">
                <a:moveTo>
                  <a:pt x="2114550" y="31750"/>
                </a:moveTo>
                <a:lnTo>
                  <a:pt x="2063750" y="31750"/>
                </a:lnTo>
                <a:lnTo>
                  <a:pt x="2063750" y="44450"/>
                </a:lnTo>
                <a:lnTo>
                  <a:pt x="2114550" y="44450"/>
                </a:lnTo>
                <a:lnTo>
                  <a:pt x="2114550" y="31750"/>
                </a:lnTo>
                <a:close/>
              </a:path>
              <a:path w="2863850" h="76200">
                <a:moveTo>
                  <a:pt x="2025650" y="31750"/>
                </a:moveTo>
                <a:lnTo>
                  <a:pt x="1974850" y="31750"/>
                </a:lnTo>
                <a:lnTo>
                  <a:pt x="1974850" y="44450"/>
                </a:lnTo>
                <a:lnTo>
                  <a:pt x="2025650" y="44450"/>
                </a:lnTo>
                <a:lnTo>
                  <a:pt x="2025650" y="31750"/>
                </a:lnTo>
                <a:close/>
              </a:path>
              <a:path w="2863850" h="76200">
                <a:moveTo>
                  <a:pt x="1936750" y="31750"/>
                </a:moveTo>
                <a:lnTo>
                  <a:pt x="1885950" y="31750"/>
                </a:lnTo>
                <a:lnTo>
                  <a:pt x="1885950" y="44450"/>
                </a:lnTo>
                <a:lnTo>
                  <a:pt x="1936750" y="44450"/>
                </a:lnTo>
                <a:lnTo>
                  <a:pt x="1936750" y="31750"/>
                </a:lnTo>
                <a:close/>
              </a:path>
              <a:path w="2863850" h="76200">
                <a:moveTo>
                  <a:pt x="1847850" y="31750"/>
                </a:moveTo>
                <a:lnTo>
                  <a:pt x="1797050" y="31750"/>
                </a:lnTo>
                <a:lnTo>
                  <a:pt x="1797050" y="44450"/>
                </a:lnTo>
                <a:lnTo>
                  <a:pt x="1847850" y="44450"/>
                </a:lnTo>
                <a:lnTo>
                  <a:pt x="1847850" y="31750"/>
                </a:lnTo>
                <a:close/>
              </a:path>
              <a:path w="2863850" h="76200">
                <a:moveTo>
                  <a:pt x="1758950" y="31750"/>
                </a:moveTo>
                <a:lnTo>
                  <a:pt x="1708150" y="31750"/>
                </a:lnTo>
                <a:lnTo>
                  <a:pt x="1708150" y="44450"/>
                </a:lnTo>
                <a:lnTo>
                  <a:pt x="1758950" y="44450"/>
                </a:lnTo>
                <a:lnTo>
                  <a:pt x="1758950" y="31750"/>
                </a:lnTo>
                <a:close/>
              </a:path>
              <a:path w="2863850" h="76200">
                <a:moveTo>
                  <a:pt x="1670050" y="31750"/>
                </a:moveTo>
                <a:lnTo>
                  <a:pt x="1619250" y="31750"/>
                </a:lnTo>
                <a:lnTo>
                  <a:pt x="1619250" y="44450"/>
                </a:lnTo>
                <a:lnTo>
                  <a:pt x="1670050" y="44450"/>
                </a:lnTo>
                <a:lnTo>
                  <a:pt x="1670050" y="31750"/>
                </a:lnTo>
                <a:close/>
              </a:path>
              <a:path w="2863850" h="76200">
                <a:moveTo>
                  <a:pt x="1581150" y="31750"/>
                </a:moveTo>
                <a:lnTo>
                  <a:pt x="1530350" y="31750"/>
                </a:lnTo>
                <a:lnTo>
                  <a:pt x="1530350" y="44450"/>
                </a:lnTo>
                <a:lnTo>
                  <a:pt x="1581150" y="44450"/>
                </a:lnTo>
                <a:lnTo>
                  <a:pt x="1581150" y="31750"/>
                </a:lnTo>
                <a:close/>
              </a:path>
              <a:path w="2863850" h="76200">
                <a:moveTo>
                  <a:pt x="1492250" y="31750"/>
                </a:moveTo>
                <a:lnTo>
                  <a:pt x="1441450" y="31750"/>
                </a:lnTo>
                <a:lnTo>
                  <a:pt x="1441450" y="44450"/>
                </a:lnTo>
                <a:lnTo>
                  <a:pt x="1492250" y="44450"/>
                </a:lnTo>
                <a:lnTo>
                  <a:pt x="1492250" y="31750"/>
                </a:lnTo>
                <a:close/>
              </a:path>
              <a:path w="2863850" h="76200">
                <a:moveTo>
                  <a:pt x="1403350" y="31750"/>
                </a:moveTo>
                <a:lnTo>
                  <a:pt x="1352550" y="31750"/>
                </a:lnTo>
                <a:lnTo>
                  <a:pt x="1352550" y="44450"/>
                </a:lnTo>
                <a:lnTo>
                  <a:pt x="1403350" y="44450"/>
                </a:lnTo>
                <a:lnTo>
                  <a:pt x="1403350" y="31750"/>
                </a:lnTo>
                <a:close/>
              </a:path>
              <a:path w="2863850" h="76200">
                <a:moveTo>
                  <a:pt x="1314450" y="31750"/>
                </a:moveTo>
                <a:lnTo>
                  <a:pt x="1263650" y="31750"/>
                </a:lnTo>
                <a:lnTo>
                  <a:pt x="1263650" y="44450"/>
                </a:lnTo>
                <a:lnTo>
                  <a:pt x="1314450" y="44450"/>
                </a:lnTo>
                <a:lnTo>
                  <a:pt x="1314450" y="31750"/>
                </a:lnTo>
                <a:close/>
              </a:path>
              <a:path w="2863850" h="76200">
                <a:moveTo>
                  <a:pt x="1225550" y="31750"/>
                </a:moveTo>
                <a:lnTo>
                  <a:pt x="1174750" y="31750"/>
                </a:lnTo>
                <a:lnTo>
                  <a:pt x="1174750" y="44450"/>
                </a:lnTo>
                <a:lnTo>
                  <a:pt x="1225550" y="44450"/>
                </a:lnTo>
                <a:lnTo>
                  <a:pt x="1225550" y="31750"/>
                </a:lnTo>
                <a:close/>
              </a:path>
              <a:path w="2863850" h="76200">
                <a:moveTo>
                  <a:pt x="1136650" y="31750"/>
                </a:moveTo>
                <a:lnTo>
                  <a:pt x="1085850" y="31750"/>
                </a:lnTo>
                <a:lnTo>
                  <a:pt x="1085850" y="44450"/>
                </a:lnTo>
                <a:lnTo>
                  <a:pt x="1136650" y="44450"/>
                </a:lnTo>
                <a:lnTo>
                  <a:pt x="1136650" y="31750"/>
                </a:lnTo>
                <a:close/>
              </a:path>
              <a:path w="2863850" h="76200">
                <a:moveTo>
                  <a:pt x="1047750" y="31750"/>
                </a:moveTo>
                <a:lnTo>
                  <a:pt x="996950" y="31750"/>
                </a:lnTo>
                <a:lnTo>
                  <a:pt x="996950" y="44450"/>
                </a:lnTo>
                <a:lnTo>
                  <a:pt x="1047750" y="44450"/>
                </a:lnTo>
                <a:lnTo>
                  <a:pt x="1047750" y="31750"/>
                </a:lnTo>
                <a:close/>
              </a:path>
              <a:path w="2863850" h="76200">
                <a:moveTo>
                  <a:pt x="958850" y="31750"/>
                </a:moveTo>
                <a:lnTo>
                  <a:pt x="908050" y="31750"/>
                </a:lnTo>
                <a:lnTo>
                  <a:pt x="908050" y="44450"/>
                </a:lnTo>
                <a:lnTo>
                  <a:pt x="958850" y="44450"/>
                </a:lnTo>
                <a:lnTo>
                  <a:pt x="958850" y="31750"/>
                </a:lnTo>
                <a:close/>
              </a:path>
              <a:path w="2863850" h="76200">
                <a:moveTo>
                  <a:pt x="869950" y="31750"/>
                </a:moveTo>
                <a:lnTo>
                  <a:pt x="819150" y="31750"/>
                </a:lnTo>
                <a:lnTo>
                  <a:pt x="819150" y="44450"/>
                </a:lnTo>
                <a:lnTo>
                  <a:pt x="869950" y="44450"/>
                </a:lnTo>
                <a:lnTo>
                  <a:pt x="869950" y="31750"/>
                </a:lnTo>
                <a:close/>
              </a:path>
              <a:path w="2863850" h="76200">
                <a:moveTo>
                  <a:pt x="781050" y="31750"/>
                </a:moveTo>
                <a:lnTo>
                  <a:pt x="730250" y="31750"/>
                </a:lnTo>
                <a:lnTo>
                  <a:pt x="730250" y="44450"/>
                </a:lnTo>
                <a:lnTo>
                  <a:pt x="781050" y="44450"/>
                </a:lnTo>
                <a:lnTo>
                  <a:pt x="781050" y="31750"/>
                </a:lnTo>
                <a:close/>
              </a:path>
              <a:path w="2863850" h="76200">
                <a:moveTo>
                  <a:pt x="692150" y="31750"/>
                </a:moveTo>
                <a:lnTo>
                  <a:pt x="641350" y="31750"/>
                </a:lnTo>
                <a:lnTo>
                  <a:pt x="641350" y="44450"/>
                </a:lnTo>
                <a:lnTo>
                  <a:pt x="692150" y="44450"/>
                </a:lnTo>
                <a:lnTo>
                  <a:pt x="692150" y="31750"/>
                </a:lnTo>
                <a:close/>
              </a:path>
              <a:path w="2863850" h="76200">
                <a:moveTo>
                  <a:pt x="603250" y="31750"/>
                </a:moveTo>
                <a:lnTo>
                  <a:pt x="552450" y="31750"/>
                </a:lnTo>
                <a:lnTo>
                  <a:pt x="552450" y="44450"/>
                </a:lnTo>
                <a:lnTo>
                  <a:pt x="603250" y="44450"/>
                </a:lnTo>
                <a:lnTo>
                  <a:pt x="603250" y="31750"/>
                </a:lnTo>
                <a:close/>
              </a:path>
              <a:path w="2863850" h="76200">
                <a:moveTo>
                  <a:pt x="514350" y="31750"/>
                </a:moveTo>
                <a:lnTo>
                  <a:pt x="463550" y="31750"/>
                </a:lnTo>
                <a:lnTo>
                  <a:pt x="463550" y="44450"/>
                </a:lnTo>
                <a:lnTo>
                  <a:pt x="514350" y="44450"/>
                </a:lnTo>
                <a:lnTo>
                  <a:pt x="514350" y="31750"/>
                </a:lnTo>
                <a:close/>
              </a:path>
              <a:path w="2863850" h="76200">
                <a:moveTo>
                  <a:pt x="425450" y="31750"/>
                </a:moveTo>
                <a:lnTo>
                  <a:pt x="374650" y="31750"/>
                </a:lnTo>
                <a:lnTo>
                  <a:pt x="374650" y="44450"/>
                </a:lnTo>
                <a:lnTo>
                  <a:pt x="425450" y="44450"/>
                </a:lnTo>
                <a:lnTo>
                  <a:pt x="425450" y="31750"/>
                </a:lnTo>
                <a:close/>
              </a:path>
              <a:path w="2863850" h="76200">
                <a:moveTo>
                  <a:pt x="336550" y="31750"/>
                </a:moveTo>
                <a:lnTo>
                  <a:pt x="285750" y="31750"/>
                </a:lnTo>
                <a:lnTo>
                  <a:pt x="285750" y="44450"/>
                </a:lnTo>
                <a:lnTo>
                  <a:pt x="336550" y="44450"/>
                </a:lnTo>
                <a:lnTo>
                  <a:pt x="336550" y="31750"/>
                </a:lnTo>
                <a:close/>
              </a:path>
              <a:path w="2863850" h="76200">
                <a:moveTo>
                  <a:pt x="247650" y="31750"/>
                </a:moveTo>
                <a:lnTo>
                  <a:pt x="196850" y="31750"/>
                </a:lnTo>
                <a:lnTo>
                  <a:pt x="196850" y="44450"/>
                </a:lnTo>
                <a:lnTo>
                  <a:pt x="247650" y="44450"/>
                </a:lnTo>
                <a:lnTo>
                  <a:pt x="247650" y="31750"/>
                </a:lnTo>
                <a:close/>
              </a:path>
              <a:path w="2863850" h="76200">
                <a:moveTo>
                  <a:pt x="158750" y="31750"/>
                </a:moveTo>
                <a:lnTo>
                  <a:pt x="107950" y="31750"/>
                </a:lnTo>
                <a:lnTo>
                  <a:pt x="107950" y="44450"/>
                </a:lnTo>
                <a:lnTo>
                  <a:pt x="158750" y="44450"/>
                </a:lnTo>
                <a:lnTo>
                  <a:pt x="158750" y="31750"/>
                </a:lnTo>
                <a:close/>
              </a:path>
              <a:path w="286385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69850" y="31750"/>
                </a:lnTo>
                <a:lnTo>
                  <a:pt x="38100" y="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69850" y="44450"/>
                </a:lnTo>
                <a:lnTo>
                  <a:pt x="69850" y="31750"/>
                </a:lnTo>
                <a:close/>
              </a:path>
              <a:path w="2863850" h="76200">
                <a:moveTo>
                  <a:pt x="69850" y="31750"/>
                </a:moveTo>
                <a:lnTo>
                  <a:pt x="69850" y="44450"/>
                </a:lnTo>
                <a:lnTo>
                  <a:pt x="76200" y="38100"/>
                </a:lnTo>
                <a:lnTo>
                  <a:pt x="69850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43927" y="2031619"/>
            <a:ext cx="2795905" cy="2032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4664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85622"/>
                </a:solidFill>
                <a:latin typeface="Microsoft YaHei"/>
                <a:cs typeface="Microsoft YaHei"/>
              </a:rPr>
              <a:t>智慧機械</a:t>
            </a:r>
            <a:endParaRPr sz="2000" dirty="0">
              <a:latin typeface="Microsoft YaHei"/>
              <a:cs typeface="Microsoft YaHei"/>
            </a:endParaRPr>
          </a:p>
          <a:p>
            <a:pPr marL="12700" marR="41910">
              <a:lnSpc>
                <a:spcPct val="100000"/>
              </a:lnSpc>
              <a:spcBef>
                <a:spcPts val="1875"/>
              </a:spcBef>
            </a:pPr>
            <a:r>
              <a:rPr sz="1600" spc="-5" dirty="0">
                <a:latin typeface="微軟正黑體"/>
                <a:cs typeface="微軟正黑體"/>
              </a:rPr>
              <a:t>包含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大數據</a:t>
            </a:r>
            <a:r>
              <a:rPr sz="1600" spc="-5" dirty="0">
                <a:latin typeface="微軟正黑體"/>
                <a:cs typeface="微軟正黑體"/>
              </a:rPr>
              <a:t>、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精實管理</a:t>
            </a:r>
            <a:r>
              <a:rPr sz="1600" spc="-5" dirty="0">
                <a:latin typeface="微軟正黑體"/>
                <a:cs typeface="微軟正黑體"/>
              </a:rPr>
              <a:t>、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感測 器</a:t>
            </a:r>
            <a:r>
              <a:rPr sz="1600" spc="-5" dirty="0">
                <a:latin typeface="微軟正黑體"/>
                <a:cs typeface="微軟正黑體"/>
              </a:rPr>
              <a:t>應用、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物聯網</a:t>
            </a:r>
            <a:r>
              <a:rPr sz="1600" spc="-5" dirty="0">
                <a:latin typeface="微軟正黑體"/>
                <a:cs typeface="微軟正黑體"/>
              </a:rPr>
              <a:t>、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網實整合 </a:t>
            </a:r>
            <a:r>
              <a:rPr sz="1600" spc="-5" dirty="0">
                <a:latin typeface="微軟正黑體"/>
                <a:cs typeface="微軟正黑體"/>
              </a:rPr>
              <a:t>(CPS)</a:t>
            </a:r>
            <a:r>
              <a:rPr sz="1600" spc="-10" dirty="0">
                <a:latin typeface="微軟正黑體"/>
                <a:cs typeface="微軟正黑體"/>
              </a:rPr>
              <a:t>、</a:t>
            </a:r>
            <a:r>
              <a:rPr sz="1600" spc="-10" dirty="0">
                <a:solidFill>
                  <a:srgbClr val="C00000"/>
                </a:solidFill>
                <a:latin typeface="微軟正黑體"/>
                <a:cs typeface="微軟正黑體"/>
              </a:rPr>
              <a:t>數位化供需生產資訊流 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整合技術</a:t>
            </a:r>
            <a:r>
              <a:rPr sz="1600" spc="-5" dirty="0">
                <a:latin typeface="微軟正黑體"/>
                <a:cs typeface="微軟正黑體"/>
              </a:rPr>
              <a:t>、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機器人</a:t>
            </a:r>
            <a:r>
              <a:rPr sz="1600" spc="-5" dirty="0">
                <a:latin typeface="微軟正黑體"/>
                <a:cs typeface="微軟正黑體"/>
              </a:rPr>
              <a:t>及</a:t>
            </a:r>
            <a:r>
              <a:rPr sz="1600" spc="-5" dirty="0">
                <a:solidFill>
                  <a:srgbClr val="C00000"/>
                </a:solidFill>
                <a:latin typeface="微軟正黑體"/>
                <a:cs typeface="微軟正黑體"/>
              </a:rPr>
              <a:t>自動化智 慧系統整合技術</a:t>
            </a:r>
            <a:r>
              <a:rPr sz="1600" spc="-5" dirty="0">
                <a:latin typeface="微軟正黑體"/>
                <a:cs typeface="微軟正黑體"/>
              </a:rPr>
              <a:t>等，需包含</a:t>
            </a:r>
            <a:r>
              <a:rPr sz="1600" spc="5" dirty="0">
                <a:latin typeface="微軟正黑體"/>
                <a:cs typeface="微軟正黑體"/>
              </a:rPr>
              <a:t> </a:t>
            </a:r>
            <a:r>
              <a:rPr sz="1600" spc="-5" dirty="0">
                <a:latin typeface="微軟正黑體"/>
                <a:cs typeface="微軟正黑體"/>
              </a:rPr>
              <a:t>2  項以上。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723631" y="1504188"/>
            <a:ext cx="1773174" cy="1829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95616" y="1380744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10500" y="1595627"/>
            <a:ext cx="853440" cy="853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33004" y="2107692"/>
            <a:ext cx="405765" cy="109855"/>
          </a:xfrm>
          <a:custGeom>
            <a:avLst/>
            <a:gdLst/>
            <a:ahLst/>
            <a:cxnLst/>
            <a:rect l="l" t="t" r="r" b="b"/>
            <a:pathLst>
              <a:path w="405765" h="109855">
                <a:moveTo>
                  <a:pt x="265302" y="0"/>
                </a:moveTo>
                <a:lnTo>
                  <a:pt x="147447" y="0"/>
                </a:lnTo>
                <a:lnTo>
                  <a:pt x="142037" y="1379"/>
                </a:lnTo>
                <a:lnTo>
                  <a:pt x="137318" y="5508"/>
                </a:lnTo>
                <a:lnTo>
                  <a:pt x="133981" y="12376"/>
                </a:lnTo>
                <a:lnTo>
                  <a:pt x="132715" y="21971"/>
                </a:lnTo>
                <a:lnTo>
                  <a:pt x="132715" y="43942"/>
                </a:lnTo>
                <a:lnTo>
                  <a:pt x="22098" y="43942"/>
                </a:lnTo>
                <a:lnTo>
                  <a:pt x="15537" y="45188"/>
                </a:lnTo>
                <a:lnTo>
                  <a:pt x="8286" y="48482"/>
                </a:lnTo>
                <a:lnTo>
                  <a:pt x="2416" y="53157"/>
                </a:lnTo>
                <a:lnTo>
                  <a:pt x="0" y="58547"/>
                </a:lnTo>
                <a:lnTo>
                  <a:pt x="0" y="102362"/>
                </a:lnTo>
                <a:lnTo>
                  <a:pt x="7366" y="109728"/>
                </a:lnTo>
                <a:lnTo>
                  <a:pt x="14731" y="109728"/>
                </a:lnTo>
                <a:lnTo>
                  <a:pt x="14731" y="58547"/>
                </a:lnTo>
                <a:lnTo>
                  <a:pt x="147447" y="58547"/>
                </a:lnTo>
                <a:lnTo>
                  <a:pt x="147447" y="14605"/>
                </a:lnTo>
                <a:lnTo>
                  <a:pt x="272669" y="14605"/>
                </a:lnTo>
                <a:lnTo>
                  <a:pt x="272669" y="7366"/>
                </a:lnTo>
                <a:lnTo>
                  <a:pt x="265302" y="0"/>
                </a:lnTo>
                <a:close/>
              </a:path>
              <a:path w="405765" h="109855">
                <a:moveTo>
                  <a:pt x="405384" y="58547"/>
                </a:moveTo>
                <a:lnTo>
                  <a:pt x="390651" y="58547"/>
                </a:lnTo>
                <a:lnTo>
                  <a:pt x="390651" y="109728"/>
                </a:lnTo>
                <a:lnTo>
                  <a:pt x="398018" y="109728"/>
                </a:lnTo>
                <a:lnTo>
                  <a:pt x="405384" y="102362"/>
                </a:lnTo>
                <a:lnTo>
                  <a:pt x="405384" y="58547"/>
                </a:lnTo>
                <a:close/>
              </a:path>
              <a:path w="405765" h="109855">
                <a:moveTo>
                  <a:pt x="147447" y="58547"/>
                </a:moveTo>
                <a:lnTo>
                  <a:pt x="132715" y="58547"/>
                </a:lnTo>
                <a:lnTo>
                  <a:pt x="132715" y="65786"/>
                </a:lnTo>
                <a:lnTo>
                  <a:pt x="147447" y="65786"/>
                </a:lnTo>
                <a:lnTo>
                  <a:pt x="147447" y="58547"/>
                </a:lnTo>
                <a:close/>
              </a:path>
              <a:path w="405765" h="109855">
                <a:moveTo>
                  <a:pt x="272669" y="14605"/>
                </a:moveTo>
                <a:lnTo>
                  <a:pt x="257937" y="14605"/>
                </a:lnTo>
                <a:lnTo>
                  <a:pt x="257937" y="58547"/>
                </a:lnTo>
                <a:lnTo>
                  <a:pt x="265302" y="65786"/>
                </a:lnTo>
                <a:lnTo>
                  <a:pt x="272669" y="65786"/>
                </a:lnTo>
                <a:lnTo>
                  <a:pt x="272669" y="58547"/>
                </a:lnTo>
                <a:lnTo>
                  <a:pt x="405384" y="58547"/>
                </a:lnTo>
                <a:lnTo>
                  <a:pt x="404002" y="53157"/>
                </a:lnTo>
                <a:lnTo>
                  <a:pt x="399859" y="48482"/>
                </a:lnTo>
                <a:lnTo>
                  <a:pt x="392953" y="45188"/>
                </a:lnTo>
                <a:lnTo>
                  <a:pt x="383286" y="43942"/>
                </a:lnTo>
                <a:lnTo>
                  <a:pt x="272669" y="43942"/>
                </a:lnTo>
                <a:lnTo>
                  <a:pt x="272669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80831" y="1827276"/>
            <a:ext cx="109727" cy="271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9516" y="1885188"/>
            <a:ext cx="99373" cy="251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7388" y="1885188"/>
            <a:ext cx="103631" cy="251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9764" y="5317235"/>
            <a:ext cx="2855976" cy="1511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728597" y="1022350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六、提案重點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74464" y="2651251"/>
            <a:ext cx="3148584" cy="3517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26735" y="3483864"/>
            <a:ext cx="1844039" cy="1844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3697" y="3565525"/>
            <a:ext cx="1691131" cy="16844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C86D4A10-3436-4D82-9001-76A37E2566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4606F4D5-4C6F-4CDF-9C93-9C1A1E1371A2}"/>
              </a:ext>
            </a:extLst>
          </p:cNvPr>
          <p:cNvGrpSpPr/>
          <p:nvPr/>
        </p:nvGrpSpPr>
        <p:grpSpPr>
          <a:xfrm>
            <a:off x="7536165" y="4469567"/>
            <a:ext cx="3221326" cy="2030408"/>
            <a:chOff x="6208118" y="4143218"/>
            <a:chExt cx="2911223" cy="2030408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102E9D7A-4B3D-416D-944A-5EE639BBE30B}"/>
                </a:ext>
              </a:extLst>
            </p:cNvPr>
            <p:cNvGrpSpPr/>
            <p:nvPr/>
          </p:nvGrpSpPr>
          <p:grpSpPr>
            <a:xfrm>
              <a:off x="6208118" y="4623071"/>
              <a:ext cx="2911223" cy="1550555"/>
              <a:chOff x="6208118" y="4623071"/>
              <a:chExt cx="2911223" cy="1550555"/>
            </a:xfrm>
          </p:grpSpPr>
          <p:cxnSp>
            <p:nvCxnSpPr>
              <p:cNvPr id="63" name="Straight Arrow Connector 98">
                <a:extLst>
                  <a:ext uri="{FF2B5EF4-FFF2-40B4-BE49-F238E27FC236}">
                    <a16:creationId xmlns:a16="http://schemas.microsoft.com/office/drawing/2014/main" id="{79CA8E00-0720-4424-AADB-C8930CF57E8E}"/>
                  </a:ext>
                </a:extLst>
              </p:cNvPr>
              <p:cNvCxnSpPr/>
              <p:nvPr/>
            </p:nvCxnSpPr>
            <p:spPr>
              <a:xfrm flipH="1">
                <a:off x="6208118" y="5027140"/>
                <a:ext cx="2787653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17">
                <a:extLst>
                  <a:ext uri="{FF2B5EF4-FFF2-40B4-BE49-F238E27FC236}">
                    <a16:creationId xmlns:a16="http://schemas.microsoft.com/office/drawing/2014/main" id="{81B31C69-8AB9-4E96-9918-35950E29A52B}"/>
                  </a:ext>
                </a:extLst>
              </p:cNvPr>
              <p:cNvSpPr txBox="1"/>
              <p:nvPr/>
            </p:nvSpPr>
            <p:spPr>
              <a:xfrm flipH="1">
                <a:off x="6278587" y="5096408"/>
                <a:ext cx="28407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資安防護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包含網路、應用及備層的軟硬體、管理及</a:t>
                </a:r>
                <a:r>
                  <a:rPr lang="zh-TW" altLang="en-US" sz="16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教育訓練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，並提供</a:t>
                </a:r>
                <a:r>
                  <a:rPr lang="zh-TW" altLang="en-US" sz="16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資安架構圖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 。</a:t>
                </a:r>
                <a:endParaRPr lang="zh-CN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文本框 18">
                <a:extLst>
                  <a:ext uri="{FF2B5EF4-FFF2-40B4-BE49-F238E27FC236}">
                    <a16:creationId xmlns:a16="http://schemas.microsoft.com/office/drawing/2014/main" id="{C12EDBCD-87EA-4D95-B2BD-A2FB559E9263}"/>
                  </a:ext>
                </a:extLst>
              </p:cNvPr>
              <p:cNvSpPr txBox="1"/>
              <p:nvPr/>
            </p:nvSpPr>
            <p:spPr>
              <a:xfrm flipH="1">
                <a:off x="6935980" y="4623071"/>
                <a:ext cx="19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TW" altLang="en-US" sz="20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haroni" panose="02010803020104030203" pitchFamily="2" charset="-79"/>
                  </a:rPr>
                  <a:t>資訊安全</a:t>
                </a:r>
                <a:endPara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56" name="组合 97">
              <a:extLst>
                <a:ext uri="{FF2B5EF4-FFF2-40B4-BE49-F238E27FC236}">
                  <a16:creationId xmlns:a16="http://schemas.microsoft.com/office/drawing/2014/main" id="{9487E966-347C-4371-BF7F-9E5A49CED820}"/>
                </a:ext>
              </a:extLst>
            </p:cNvPr>
            <p:cNvGrpSpPr/>
            <p:nvPr/>
          </p:nvGrpSpPr>
          <p:grpSpPr>
            <a:xfrm>
              <a:off x="6546072" y="4143218"/>
              <a:ext cx="1451836" cy="1508381"/>
              <a:chOff x="4701839" y="2497941"/>
              <a:chExt cx="1935529" cy="2011640"/>
            </a:xfrm>
          </p:grpSpPr>
          <p:sp>
            <p:nvSpPr>
              <p:cNvPr id="57" name="任意多边形 98">
                <a:extLst>
                  <a:ext uri="{FF2B5EF4-FFF2-40B4-BE49-F238E27FC236}">
                    <a16:creationId xmlns:a16="http://schemas.microsoft.com/office/drawing/2014/main" id="{640A2856-B500-4FEA-93E7-2164F348486D}"/>
                  </a:ext>
                </a:extLst>
              </p:cNvPr>
              <p:cNvSpPr/>
              <p:nvPr/>
            </p:nvSpPr>
            <p:spPr>
              <a:xfrm rot="2760000">
                <a:off x="4891345" y="2763559"/>
                <a:ext cx="1791679" cy="170036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圆角矩形 99">
                <a:extLst>
                  <a:ext uri="{FF2B5EF4-FFF2-40B4-BE49-F238E27FC236}">
                    <a16:creationId xmlns:a16="http://schemas.microsoft.com/office/drawing/2014/main" id="{77BBD10E-D7A5-40D2-AC91-17C8D10430CB}"/>
                  </a:ext>
                </a:extLst>
              </p:cNvPr>
              <p:cNvSpPr/>
              <p:nvPr/>
            </p:nvSpPr>
            <p:spPr>
              <a:xfrm>
                <a:off x="4701839" y="2497941"/>
                <a:ext cx="1108128" cy="1108128"/>
              </a:xfrm>
              <a:prstGeom prst="roundRect">
                <a:avLst>
                  <a:gd name="adj" fmla="val 9103"/>
                </a:avLst>
              </a:prstGeom>
              <a:gradFill>
                <a:gsLst>
                  <a:gs pos="0">
                    <a:srgbClr val="E24C4C"/>
                  </a:gs>
                  <a:gs pos="100000">
                    <a:srgbClr val="ED9393"/>
                  </a:gs>
                </a:gsLst>
                <a:lin ang="2700000" scaled="1"/>
              </a:gradFill>
              <a:ln w="22225">
                <a:gradFill flip="none" rotWithShape="1">
                  <a:gsLst>
                    <a:gs pos="0">
                      <a:srgbClr val="F4BABA"/>
                    </a:gs>
                    <a:gs pos="100000">
                      <a:srgbClr val="E66464"/>
                    </a:gs>
                  </a:gsLst>
                  <a:lin ang="2700000" scaled="1"/>
                  <a:tileRect/>
                </a:gradFill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9" name="Group 62">
                <a:extLst>
                  <a:ext uri="{FF2B5EF4-FFF2-40B4-BE49-F238E27FC236}">
                    <a16:creationId xmlns:a16="http://schemas.microsoft.com/office/drawing/2014/main" id="{D80DD4EA-FECD-497D-BF09-2D0718A8730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80980" y="2832493"/>
                <a:ext cx="549846" cy="439024"/>
                <a:chOff x="3775" y="2110"/>
                <a:chExt cx="129" cy="103"/>
              </a:xfrm>
              <a:solidFill>
                <a:schemeClr val="bg1"/>
              </a:solidFill>
              <a:effectLst/>
            </p:grpSpPr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DF5CEF81-DCD5-4FD4-AE14-4022B74F0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5" y="2177"/>
                  <a:ext cx="40" cy="36"/>
                </a:xfrm>
                <a:custGeom>
                  <a:avLst/>
                  <a:gdLst>
                    <a:gd name="T0" fmla="*/ 5 w 16"/>
                    <a:gd name="T1" fmla="*/ 0 h 14"/>
                    <a:gd name="T2" fmla="*/ 0 w 16"/>
                    <a:gd name="T3" fmla="*/ 4 h 14"/>
                    <a:gd name="T4" fmla="*/ 10 w 16"/>
                    <a:gd name="T5" fmla="*/ 14 h 14"/>
                    <a:gd name="T6" fmla="*/ 16 w 16"/>
                    <a:gd name="T7" fmla="*/ 9 h 14"/>
                    <a:gd name="T8" fmla="*/ 5 w 1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5" y="0"/>
                      </a:move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3" y="11"/>
                        <a:pt x="16" y="9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67F070B4-668E-4B9A-9152-AB052711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5" y="2156"/>
                  <a:ext cx="109" cy="41"/>
                </a:xfrm>
                <a:custGeom>
                  <a:avLst/>
                  <a:gdLst>
                    <a:gd name="T0" fmla="*/ 37 w 44"/>
                    <a:gd name="T1" fmla="*/ 4 h 16"/>
                    <a:gd name="T2" fmla="*/ 29 w 44"/>
                    <a:gd name="T3" fmla="*/ 9 h 16"/>
                    <a:gd name="T4" fmla="*/ 18 w 44"/>
                    <a:gd name="T5" fmla="*/ 8 h 16"/>
                    <a:gd name="T6" fmla="*/ 25 w 44"/>
                    <a:gd name="T7" fmla="*/ 7 h 16"/>
                    <a:gd name="T8" fmla="*/ 31 w 44"/>
                    <a:gd name="T9" fmla="*/ 2 h 16"/>
                    <a:gd name="T10" fmla="*/ 20 w 44"/>
                    <a:gd name="T11" fmla="*/ 2 h 16"/>
                    <a:gd name="T12" fmla="*/ 9 w 44"/>
                    <a:gd name="T13" fmla="*/ 2 h 16"/>
                    <a:gd name="T14" fmla="*/ 0 w 44"/>
                    <a:gd name="T15" fmla="*/ 7 h 16"/>
                    <a:gd name="T16" fmla="*/ 9 w 44"/>
                    <a:gd name="T17" fmla="*/ 16 h 16"/>
                    <a:gd name="T18" fmla="*/ 13 w 44"/>
                    <a:gd name="T19" fmla="*/ 14 h 16"/>
                    <a:gd name="T20" fmla="*/ 29 w 44"/>
                    <a:gd name="T21" fmla="*/ 14 h 16"/>
                    <a:gd name="T22" fmla="*/ 44 w 44"/>
                    <a:gd name="T23" fmla="*/ 2 h 16"/>
                    <a:gd name="T24" fmla="*/ 37 w 44"/>
                    <a:gd name="T2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16">
                      <a:moveTo>
                        <a:pt x="37" y="4"/>
                      </a:moveTo>
                      <a:cubicBezTo>
                        <a:pt x="34" y="7"/>
                        <a:pt x="32" y="8"/>
                        <a:pt x="29" y="9"/>
                      </a:cubicBezTo>
                      <a:cubicBezTo>
                        <a:pt x="24" y="10"/>
                        <a:pt x="19" y="9"/>
                        <a:pt x="18" y="8"/>
                      </a:cubicBezTo>
                      <a:cubicBezTo>
                        <a:pt x="15" y="6"/>
                        <a:pt x="18" y="7"/>
                        <a:pt x="25" y="7"/>
                      </a:cubicBezTo>
                      <a:cubicBezTo>
                        <a:pt x="32" y="6"/>
                        <a:pt x="31" y="2"/>
                        <a:pt x="31" y="2"/>
                      </a:cubicBezTo>
                      <a:cubicBezTo>
                        <a:pt x="29" y="2"/>
                        <a:pt x="27" y="2"/>
                        <a:pt x="20" y="2"/>
                      </a:cubicBezTo>
                      <a:cubicBezTo>
                        <a:pt x="17" y="2"/>
                        <a:pt x="12" y="1"/>
                        <a:pt x="9" y="2"/>
                      </a:cubicBezTo>
                      <a:cubicBezTo>
                        <a:pt x="6" y="2"/>
                        <a:pt x="4" y="5"/>
                        <a:pt x="0" y="7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1" y="15"/>
                        <a:pt x="12" y="14"/>
                        <a:pt x="13" y="14"/>
                      </a:cubicBezTo>
                      <a:cubicBezTo>
                        <a:pt x="16" y="14"/>
                        <a:pt x="23" y="15"/>
                        <a:pt x="29" y="14"/>
                      </a:cubicBezTo>
                      <a:cubicBezTo>
                        <a:pt x="40" y="9"/>
                        <a:pt x="44" y="2"/>
                        <a:pt x="44" y="2"/>
                      </a:cubicBezTo>
                      <a:cubicBezTo>
                        <a:pt x="44" y="2"/>
                        <a:pt x="41" y="0"/>
                        <a:pt x="3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0C4D48BD-F501-434D-A065-3B071C8FC4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" y="2110"/>
                  <a:ext cx="94" cy="41"/>
                </a:xfrm>
                <a:custGeom>
                  <a:avLst/>
                  <a:gdLst>
                    <a:gd name="T0" fmla="*/ 38 w 38"/>
                    <a:gd name="T1" fmla="*/ 0 h 16"/>
                    <a:gd name="T2" fmla="*/ 34 w 38"/>
                    <a:gd name="T3" fmla="*/ 0 h 16"/>
                    <a:gd name="T4" fmla="*/ 34 w 38"/>
                    <a:gd name="T5" fmla="*/ 6 h 16"/>
                    <a:gd name="T6" fmla="*/ 32 w 38"/>
                    <a:gd name="T7" fmla="*/ 6 h 16"/>
                    <a:gd name="T8" fmla="*/ 32 w 38"/>
                    <a:gd name="T9" fmla="*/ 0 h 16"/>
                    <a:gd name="T10" fmla="*/ 28 w 38"/>
                    <a:gd name="T11" fmla="*/ 0 h 16"/>
                    <a:gd name="T12" fmla="*/ 28 w 38"/>
                    <a:gd name="T13" fmla="*/ 6 h 16"/>
                    <a:gd name="T14" fmla="*/ 12 w 38"/>
                    <a:gd name="T15" fmla="*/ 6 h 16"/>
                    <a:gd name="T16" fmla="*/ 12 w 38"/>
                    <a:gd name="T17" fmla="*/ 3 h 16"/>
                    <a:gd name="T18" fmla="*/ 12 w 38"/>
                    <a:gd name="T19" fmla="*/ 1 h 16"/>
                    <a:gd name="T20" fmla="*/ 11 w 38"/>
                    <a:gd name="T21" fmla="*/ 0 h 16"/>
                    <a:gd name="T22" fmla="*/ 9 w 38"/>
                    <a:gd name="T23" fmla="*/ 0 h 16"/>
                    <a:gd name="T24" fmla="*/ 3 w 38"/>
                    <a:gd name="T25" fmla="*/ 0 h 16"/>
                    <a:gd name="T26" fmla="*/ 1 w 38"/>
                    <a:gd name="T27" fmla="*/ 0 h 16"/>
                    <a:gd name="T28" fmla="*/ 0 w 38"/>
                    <a:gd name="T29" fmla="*/ 2 h 16"/>
                    <a:gd name="T30" fmla="*/ 0 w 38"/>
                    <a:gd name="T31" fmla="*/ 3 h 16"/>
                    <a:gd name="T32" fmla="*/ 0 w 38"/>
                    <a:gd name="T33" fmla="*/ 13 h 16"/>
                    <a:gd name="T34" fmla="*/ 0 w 38"/>
                    <a:gd name="T35" fmla="*/ 15 h 16"/>
                    <a:gd name="T36" fmla="*/ 2 w 38"/>
                    <a:gd name="T37" fmla="*/ 16 h 16"/>
                    <a:gd name="T38" fmla="*/ 3 w 38"/>
                    <a:gd name="T39" fmla="*/ 16 h 16"/>
                    <a:gd name="T40" fmla="*/ 9 w 38"/>
                    <a:gd name="T41" fmla="*/ 16 h 16"/>
                    <a:gd name="T42" fmla="*/ 11 w 38"/>
                    <a:gd name="T43" fmla="*/ 16 h 16"/>
                    <a:gd name="T44" fmla="*/ 12 w 38"/>
                    <a:gd name="T45" fmla="*/ 14 h 16"/>
                    <a:gd name="T46" fmla="*/ 12 w 38"/>
                    <a:gd name="T47" fmla="*/ 13 h 16"/>
                    <a:gd name="T48" fmla="*/ 12 w 38"/>
                    <a:gd name="T49" fmla="*/ 10 h 16"/>
                    <a:gd name="T50" fmla="*/ 38 w 38"/>
                    <a:gd name="T51" fmla="*/ 10 h 16"/>
                    <a:gd name="T52" fmla="*/ 38 w 38"/>
                    <a:gd name="T53" fmla="*/ 0 h 16"/>
                    <a:gd name="T54" fmla="*/ 3 w 38"/>
                    <a:gd name="T55" fmla="*/ 3 h 16"/>
                    <a:gd name="T56" fmla="*/ 9 w 38"/>
                    <a:gd name="T57" fmla="*/ 3 h 16"/>
                    <a:gd name="T58" fmla="*/ 9 w 38"/>
                    <a:gd name="T59" fmla="*/ 13 h 16"/>
                    <a:gd name="T60" fmla="*/ 3 w 38"/>
                    <a:gd name="T61" fmla="*/ 13 h 16"/>
                    <a:gd name="T62" fmla="*/ 3 w 38"/>
                    <a:gd name="T6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" h="16">
                      <a:moveTo>
                        <a:pt x="38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1"/>
                      </a:cubicBezTo>
                      <a:cubicBezTo>
                        <a:pt x="12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3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2" y="15"/>
                        <a:pt x="12" y="15"/>
                        <a:pt x="12" y="14"/>
                      </a:cubicBezTo>
                      <a:cubicBezTo>
                        <a:pt x="12" y="14"/>
                        <a:pt x="12" y="13"/>
                        <a:pt x="12" y="13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lnTo>
                        <a:pt x="38" y="0"/>
                      </a:lnTo>
                      <a:close/>
                      <a:moveTo>
                        <a:pt x="3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28597" y="1022350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一、徵案期程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3205" y="160731"/>
            <a:ext cx="4085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貳、計畫申請方式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1200" y="3464257"/>
            <a:ext cx="5943600" cy="18697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Char char="u"/>
            </a:pPr>
            <a:r>
              <a:rPr sz="2800" b="1" spc="-5" dirty="0" err="1">
                <a:latin typeface="微軟正黑體"/>
                <a:cs typeface="微軟正黑體"/>
              </a:rPr>
              <a:t>申請須知下載網址</a:t>
            </a:r>
            <a:r>
              <a:rPr lang="zh-TW" altLang="en-US" sz="2800" b="1" spc="-5" dirty="0">
                <a:latin typeface="微軟正黑體"/>
                <a:cs typeface="微軟正黑體"/>
              </a:rPr>
              <a:t>：</a:t>
            </a:r>
            <a:endParaRPr lang="en-US" altLang="zh-TW" sz="2800" b="1" spc="-5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zh-TW" altLang="en-US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智慧機械</a:t>
            </a:r>
            <a:r>
              <a:rPr lang="en-US" altLang="zh-TW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-</a:t>
            </a:r>
            <a:r>
              <a:rPr lang="zh-TW" altLang="en-US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產業聚落供應鏈數位串流暨</a:t>
            </a:r>
            <a:r>
              <a:rPr lang="en-US" altLang="zh-TW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AI</a:t>
            </a:r>
            <a:r>
              <a:rPr lang="zh-TW" altLang="en-US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應用</a:t>
            </a:r>
            <a:r>
              <a:rPr lang="en-US" altLang="zh-TW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(</a:t>
            </a:r>
            <a:r>
              <a:rPr lang="zh-TW" altLang="en-US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主題式研發計畫</a:t>
            </a:r>
            <a:r>
              <a:rPr lang="en-US" altLang="zh-TW" sz="24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latin typeface="微軟正黑體"/>
                <a:cs typeface="微軟正黑體"/>
                <a:hlinkClick r:id="rId2"/>
              </a:rPr>
              <a:t>https://reurl.cc/5vrLjv</a:t>
            </a:r>
            <a:endParaRPr sz="2800" dirty="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4101" y="1883792"/>
            <a:ext cx="5510403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indent="-542925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554990" algn="l"/>
                <a:tab pos="555625" algn="l"/>
              </a:tabLst>
            </a:pPr>
            <a:r>
              <a:rPr sz="2800" dirty="0" err="1">
                <a:latin typeface="微軟正黑體"/>
                <a:cs typeface="微軟正黑體"/>
              </a:rPr>
              <a:t>公告受理日期</a:t>
            </a:r>
            <a:r>
              <a:rPr sz="2800" dirty="0">
                <a:latin typeface="微軟正黑體"/>
                <a:cs typeface="微軟正黑體"/>
              </a:rPr>
              <a:t>：</a:t>
            </a:r>
            <a:endParaRPr lang="en-US" altLang="zh-TW" sz="2800" dirty="0">
              <a:latin typeface="微軟正黑體"/>
              <a:cs typeface="微軟正黑體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555625" algn="l"/>
              </a:tabLst>
            </a:pPr>
            <a:r>
              <a:rPr sz="2800" dirty="0">
                <a:latin typeface="微軟正黑體"/>
                <a:cs typeface="微軟正黑體"/>
              </a:rPr>
              <a:t>自公告日起至</a:t>
            </a:r>
            <a:r>
              <a:rPr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112</a:t>
            </a:r>
            <a:r>
              <a:rPr sz="2800" b="1" dirty="0">
                <a:solidFill>
                  <a:srgbClr val="FF0000"/>
                </a:solidFill>
                <a:latin typeface="微軟正黑體"/>
                <a:cs typeface="微軟正黑體"/>
              </a:rPr>
              <a:t>年</a:t>
            </a:r>
            <a:r>
              <a:rPr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0</a:t>
            </a:r>
            <a:r>
              <a:rPr lang="en-US" altLang="zh-TW"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0</a:t>
            </a:r>
            <a:r>
              <a:rPr sz="2800" b="1" dirty="0">
                <a:solidFill>
                  <a:srgbClr val="FF0000"/>
                </a:solidFill>
                <a:latin typeface="微軟正黑體"/>
                <a:cs typeface="微軟正黑體"/>
              </a:rPr>
              <a:t>月</a:t>
            </a:r>
            <a:r>
              <a:rPr lang="en-US" altLang="zh-TW"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00</a:t>
            </a:r>
            <a:r>
              <a:rPr sz="2800" b="1" dirty="0">
                <a:solidFill>
                  <a:srgbClr val="FF0000"/>
                </a:solidFill>
                <a:latin typeface="微軟正黑體"/>
                <a:cs typeface="微軟正黑體"/>
              </a:rPr>
              <a:t>日止</a:t>
            </a:r>
            <a:r>
              <a:rPr sz="2800" dirty="0">
                <a:latin typeface="微軟正黑體"/>
                <a:cs typeface="微軟正黑體"/>
              </a:rPr>
              <a:t>。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FB97B9A-159C-4851-BC93-51983951D5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54878"/>
            <a:ext cx="216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4B457A-A017-47A9-9AC4-7FB24F06BA44}"/>
              </a:ext>
            </a:extLst>
          </p:cNvPr>
          <p:cNvSpPr txBox="1"/>
          <p:nvPr/>
        </p:nvSpPr>
        <p:spPr>
          <a:xfrm>
            <a:off x="9462000" y="5802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4825" y="6573521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en-US" altLang="zh-TW"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2501" y="830402"/>
            <a:ext cx="2466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二、作業程序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1697" y="160731"/>
            <a:ext cx="4085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貳、計畫申請方式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5574C6F-201D-4B56-93D7-EB439852D202}"/>
              </a:ext>
            </a:extLst>
          </p:cNvPr>
          <p:cNvSpPr/>
          <p:nvPr/>
        </p:nvSpPr>
        <p:spPr>
          <a:xfrm>
            <a:off x="5810072" y="914400"/>
            <a:ext cx="6045155" cy="5837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備妥資料投件申請：</a:t>
            </a:r>
          </a:p>
          <a:p>
            <a:pPr marL="177800">
              <a:lnSpc>
                <a:spcPts val="16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請備妥本須知「應備申請資料」所列項目，進行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16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資格初審：</a:t>
            </a:r>
          </a:p>
          <a:p>
            <a:pPr marL="361950" indent="-184150">
              <a:lnSpc>
                <a:spcPts val="1600"/>
              </a:lnSpc>
              <a:buFont typeface="+mj-lt"/>
              <a:buAutoNum type="arabicPeriod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由計畫專案辦公室進行資格文件及計畫內容性質之要件審查，若上傳之計畫書有所缺漏時，最遲於公告收件截止日翌日起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個工作天內，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可至「線上申請」系統修改申請計畫書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進入資格審查後不得要求修正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61950" indent="-184150">
              <a:lnSpc>
                <a:spcPts val="1600"/>
              </a:lnSpc>
              <a:buFont typeface="+mj-lt"/>
              <a:buAutoNum type="arabicPeriod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企業逾期未補件或申請資格經審查不符合者，不予受理。</a:t>
            </a:r>
          </a:p>
          <a:p>
            <a:pPr fontAlgn="auto">
              <a:lnSpc>
                <a:spcPts val="1600"/>
              </a:lnSpc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計畫審查：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lvl="3" indent="-176213">
              <a:lnSpc>
                <a:spcPts val="1600"/>
              </a:lnSpc>
              <a:buFont typeface="+mj-lt"/>
              <a:buAutoNum type="arabicPeriod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專業審查： </a:t>
            </a:r>
          </a:p>
          <a:p>
            <a:pPr marL="361950" lvl="3">
              <a:lnSpc>
                <a:spcPts val="1600"/>
              </a:lnSpc>
              <a:tabLst>
                <a:tab pos="361950" algn="l"/>
              </a:tabLst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審查委員依申請業者所提之書面資料進行初步審查，並列為專業審查會議參考。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3">
              <a:lnSpc>
                <a:spcPts val="1600"/>
              </a:lnSpc>
              <a:tabLst>
                <a:tab pos="361950" algn="l"/>
              </a:tabLst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專業審查會議：計畫主持人或協同主持人應出席專業審查小組會議並進行簡報，於會議上回復委員所提列問題。</a:t>
            </a:r>
          </a:p>
          <a:p>
            <a:pPr marL="361950" lvl="3" indent="-184150">
              <a:lnSpc>
                <a:spcPts val="1600"/>
              </a:lnSpc>
              <a:buFont typeface="+mj-lt"/>
              <a:buAutoNum type="arabicPeriod" startAt="2"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財務審查：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由財團法人中國生產力中心查核提案廠商及負責人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含聯合提案廠商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所有銀行存款帳戶之票據信用、存款實績及往來情形。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1600"/>
              </a:lnSpc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計畫核定：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-185738">
              <a:lnSpc>
                <a:spcPts val="1600"/>
              </a:lnSpc>
              <a:buFont typeface="+mj-lt"/>
              <a:buAutoNum type="arabicPeriod"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計畫申請人應依審查結果於排定時程由計畫主持人或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協同主持人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代表出席審議會並進行簡報。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-185738">
              <a:lnSpc>
                <a:spcPts val="1600"/>
              </a:lnSpc>
              <a:buFont typeface="+mj-lt"/>
              <a:buAutoNum type="arabicPeriod"/>
            </a:pPr>
            <a:r>
              <a:rPr lang="zh-TW" altLang="zh-TW" sz="1600" spc="-1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計畫審議結果將由經濟部</a:t>
            </a:r>
            <a:r>
              <a:rPr lang="zh-TW" altLang="en-US" sz="1600" spc="-1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產業發展署</a:t>
            </a:r>
            <a:r>
              <a:rPr lang="zh-TW" altLang="zh-TW" sz="1600" spc="-1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核定，函知廠商審查結果。</a:t>
            </a:r>
            <a:r>
              <a:rPr lang="en-US" altLang="zh-TW" sz="1600" spc="-1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600" spc="-1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-185738">
              <a:lnSpc>
                <a:spcPts val="1600"/>
              </a:lnSpc>
              <a:buFont typeface="+mj-lt"/>
              <a:buAutoNum type="arabicPeriod"/>
            </a:pPr>
            <a:r>
              <a:rPr lang="zh-TW" altLang="en-US" sz="1600" spc="-1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經濟部產業發展署或受經濟部產業發展署</a:t>
            </a:r>
            <a:r>
              <a:rPr lang="zh-TW" altLang="zh-TW" sz="1600" spc="-1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所委託之法人或團體均得派員實地評核。 </a:t>
            </a:r>
          </a:p>
          <a:p>
            <a:pPr>
              <a:lnSpc>
                <a:spcPts val="1600"/>
              </a:lnSpc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計畫書簽約執行：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lvl="3" indent="-176213">
              <a:lnSpc>
                <a:spcPts val="1600"/>
              </a:lnSpc>
              <a:buFont typeface="+mj-lt"/>
              <a:buAutoNum type="arabicPeriod"/>
            </a:pP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應於補助核准</a:t>
            </a:r>
            <a:r>
              <a:rPr lang="en-US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en-US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函所定期間內依審查</a:t>
            </a:r>
            <a:r>
              <a:rPr lang="en-US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lang="en-US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意見完成計畫書</a:t>
            </a:r>
            <a:r>
              <a:rPr lang="zh-TW" altLang="en-US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，並經複核確認，始得辦理簽約作業。</a:t>
            </a:r>
            <a:endParaRPr lang="en-US" altLang="zh-TW" sz="1600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lvl="3" indent="-176213">
              <a:lnSpc>
                <a:spcPts val="1600"/>
              </a:lnSpc>
              <a:buFont typeface="+mj-lt"/>
              <a:buAutoNum type="arabicPeriod"/>
            </a:pPr>
            <a:r>
              <a:rPr lang="zh-TW" altLang="zh-TW" sz="1600" spc="-1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執行管考：定期交付工作報告、進行技術及財務查證作業。</a:t>
            </a:r>
            <a:endParaRPr lang="en-US" altLang="zh-TW" sz="1600" spc="-1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lvl="3" indent="-176213">
              <a:lnSpc>
                <a:spcPts val="1600"/>
              </a:lnSpc>
              <a:buFont typeface="+mj-lt"/>
              <a:buAutoNum type="arabicPeriod"/>
            </a:pPr>
            <a:r>
              <a:rPr lang="zh-TW" altLang="zh-TW" sz="16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結案作業：需繳交全程計畫結案報告。</a:t>
            </a:r>
            <a:endParaRPr lang="en-US" altLang="zh-TW" sz="1600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E839728-0B1E-41D6-B93C-F14C6BC0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9868"/>
            <a:ext cx="3944454" cy="52674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4242815"/>
            <a:ext cx="9109075" cy="1240079"/>
          </a:xfrm>
          <a:custGeom>
            <a:avLst/>
            <a:gdLst/>
            <a:ahLst/>
            <a:cxnLst/>
            <a:rect l="l" t="t" r="r" b="b"/>
            <a:pathLst>
              <a:path w="9109075" h="1781810">
                <a:moveTo>
                  <a:pt x="9033510" y="0"/>
                </a:moveTo>
                <a:lnTo>
                  <a:pt x="75437" y="0"/>
                </a:lnTo>
                <a:lnTo>
                  <a:pt x="46077" y="5929"/>
                </a:lnTo>
                <a:lnTo>
                  <a:pt x="22097" y="22097"/>
                </a:lnTo>
                <a:lnTo>
                  <a:pt x="5929" y="46077"/>
                </a:lnTo>
                <a:lnTo>
                  <a:pt x="0" y="75437"/>
                </a:lnTo>
                <a:lnTo>
                  <a:pt x="0" y="1706156"/>
                </a:lnTo>
                <a:lnTo>
                  <a:pt x="5929" y="1735505"/>
                </a:lnTo>
                <a:lnTo>
                  <a:pt x="22098" y="1759472"/>
                </a:lnTo>
                <a:lnTo>
                  <a:pt x="46077" y="1775630"/>
                </a:lnTo>
                <a:lnTo>
                  <a:pt x="75437" y="1781555"/>
                </a:lnTo>
                <a:lnTo>
                  <a:pt x="9033510" y="1781555"/>
                </a:lnTo>
                <a:lnTo>
                  <a:pt x="9062870" y="1775630"/>
                </a:lnTo>
                <a:lnTo>
                  <a:pt x="9086850" y="1759472"/>
                </a:lnTo>
                <a:lnTo>
                  <a:pt x="9103018" y="1735505"/>
                </a:lnTo>
                <a:lnTo>
                  <a:pt x="9108948" y="1706156"/>
                </a:lnTo>
                <a:lnTo>
                  <a:pt x="9108948" y="75437"/>
                </a:lnTo>
                <a:lnTo>
                  <a:pt x="9103018" y="46077"/>
                </a:lnTo>
                <a:lnTo>
                  <a:pt x="9086850" y="22097"/>
                </a:lnTo>
                <a:lnTo>
                  <a:pt x="9062870" y="5929"/>
                </a:lnTo>
                <a:lnTo>
                  <a:pt x="9033510" y="0"/>
                </a:lnTo>
                <a:close/>
              </a:path>
            </a:pathLst>
          </a:custGeom>
          <a:solidFill>
            <a:srgbClr val="E1EFD9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964946"/>
            <a:ext cx="9122663" cy="1803906"/>
          </a:xfrm>
          <a:custGeom>
            <a:avLst/>
            <a:gdLst/>
            <a:ahLst/>
            <a:cxnLst/>
            <a:rect l="l" t="t" r="r" b="b"/>
            <a:pathLst>
              <a:path w="9109075" h="2476500">
                <a:moveTo>
                  <a:pt x="9004173" y="0"/>
                </a:moveTo>
                <a:lnTo>
                  <a:pt x="104775" y="0"/>
                </a:lnTo>
                <a:lnTo>
                  <a:pt x="63972" y="8227"/>
                </a:lnTo>
                <a:lnTo>
                  <a:pt x="30670" y="30670"/>
                </a:lnTo>
                <a:lnTo>
                  <a:pt x="8227" y="63972"/>
                </a:lnTo>
                <a:lnTo>
                  <a:pt x="0" y="104775"/>
                </a:lnTo>
                <a:lnTo>
                  <a:pt x="0" y="2371725"/>
                </a:lnTo>
                <a:lnTo>
                  <a:pt x="8227" y="2412527"/>
                </a:lnTo>
                <a:lnTo>
                  <a:pt x="30670" y="2445829"/>
                </a:lnTo>
                <a:lnTo>
                  <a:pt x="63972" y="2468272"/>
                </a:lnTo>
                <a:lnTo>
                  <a:pt x="104775" y="2476500"/>
                </a:lnTo>
                <a:lnTo>
                  <a:pt x="9004173" y="2476500"/>
                </a:lnTo>
                <a:lnTo>
                  <a:pt x="9044975" y="2468272"/>
                </a:lnTo>
                <a:lnTo>
                  <a:pt x="9078277" y="2445829"/>
                </a:lnTo>
                <a:lnTo>
                  <a:pt x="9100720" y="2412527"/>
                </a:lnTo>
                <a:lnTo>
                  <a:pt x="9108948" y="2371725"/>
                </a:lnTo>
                <a:lnTo>
                  <a:pt x="9108948" y="104775"/>
                </a:lnTo>
                <a:lnTo>
                  <a:pt x="9100720" y="63972"/>
                </a:lnTo>
                <a:lnTo>
                  <a:pt x="9078277" y="30670"/>
                </a:lnTo>
                <a:lnTo>
                  <a:pt x="9044975" y="8227"/>
                </a:lnTo>
                <a:lnTo>
                  <a:pt x="9004173" y="0"/>
                </a:lnTo>
                <a:close/>
              </a:path>
            </a:pathLst>
          </a:custGeom>
          <a:solidFill>
            <a:srgbClr val="E1EFD9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87200" y="6553200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lang="en-US" altLang="zh-TW"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3738" y="1252113"/>
            <a:ext cx="8697595" cy="408188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270"/>
              </a:spcBef>
            </a:pPr>
            <a:r>
              <a:rPr sz="3200" b="1" dirty="0">
                <a:latin typeface="微軟正黑體"/>
                <a:cs typeface="微軟正黑體"/>
              </a:rPr>
              <a:t>一、計畫收件單位</a:t>
            </a:r>
            <a:endParaRPr sz="3200" dirty="0">
              <a:latin typeface="微軟正黑體"/>
              <a:cs typeface="微軟正黑體"/>
            </a:endParaRPr>
          </a:p>
          <a:p>
            <a:pPr marL="225425">
              <a:lnSpc>
                <a:spcPct val="100000"/>
              </a:lnSpc>
              <a:spcBef>
                <a:spcPts val="795"/>
              </a:spcBef>
            </a:pPr>
            <a:r>
              <a:rPr sz="2200" spc="-5" dirty="0">
                <a:latin typeface="微軟正黑體"/>
                <a:cs typeface="微軟正黑體"/>
              </a:rPr>
              <a:t>1.</a:t>
            </a:r>
            <a:r>
              <a:rPr sz="2200" spc="-250" dirty="0">
                <a:latin typeface="微軟正黑體"/>
                <a:cs typeface="微軟正黑體"/>
              </a:rPr>
              <a:t> </a:t>
            </a:r>
            <a:r>
              <a:rPr lang="zh-TW" altLang="en-US"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受理方式</a:t>
            </a:r>
            <a:r>
              <a:rPr sz="2200" spc="-5" dirty="0">
                <a:latin typeface="微軟正黑體"/>
                <a:cs typeface="微軟正黑體"/>
              </a:rPr>
              <a:t>：</a:t>
            </a:r>
            <a:r>
              <a:rPr lang="zh-TW" altLang="en-US"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採線上收件</a:t>
            </a:r>
            <a:endParaRPr lang="en-US" altLang="zh-TW" sz="22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225425">
              <a:lnSpc>
                <a:spcPct val="100000"/>
              </a:lnSpc>
              <a:spcBef>
                <a:spcPts val="795"/>
              </a:spcBef>
            </a:pPr>
            <a:r>
              <a:rPr sz="2200" spc="-5" dirty="0">
                <a:latin typeface="微軟正黑體"/>
                <a:cs typeface="微軟正黑體"/>
              </a:rPr>
              <a:t>2.</a:t>
            </a:r>
            <a:r>
              <a:rPr sz="2200" spc="-250" dirty="0">
                <a:latin typeface="微軟正黑體"/>
                <a:cs typeface="微軟正黑體"/>
              </a:rPr>
              <a:t> </a:t>
            </a:r>
            <a:r>
              <a:rPr sz="2200" spc="-5" dirty="0" err="1">
                <a:latin typeface="微軟正黑體"/>
                <a:cs typeface="微軟正黑體"/>
              </a:rPr>
              <a:t>諮詢專線</a:t>
            </a:r>
            <a:r>
              <a:rPr lang="zh-TW" altLang="en-US" sz="2200" spc="-5" dirty="0">
                <a:latin typeface="微軟正黑體"/>
                <a:cs typeface="微軟正黑體"/>
              </a:rPr>
              <a:t>：</a:t>
            </a:r>
            <a:r>
              <a:rPr lang="en-US" altLang="zh-TW" sz="2200" spc="-5" dirty="0">
                <a:latin typeface="微軟正黑體"/>
                <a:cs typeface="微軟正黑體"/>
              </a:rPr>
              <a:t>(02)2709-0638</a:t>
            </a:r>
            <a:r>
              <a:rPr sz="2200" spc="-5" dirty="0">
                <a:latin typeface="微軟正黑體"/>
                <a:cs typeface="微軟正黑體"/>
              </a:rPr>
              <a:t>。</a:t>
            </a:r>
            <a:r>
              <a:rPr sz="2200" spc="25" dirty="0">
                <a:latin typeface="微軟正黑體"/>
                <a:cs typeface="微軟正黑體"/>
              </a:rPr>
              <a:t> </a:t>
            </a:r>
            <a:r>
              <a:rPr sz="2200" spc="-5" dirty="0" err="1">
                <a:latin typeface="微軟正黑體"/>
                <a:cs typeface="微軟正黑體"/>
              </a:rPr>
              <a:t>傳真</a:t>
            </a:r>
            <a:r>
              <a:rPr lang="zh-TW" altLang="en-US" sz="2200" spc="-5" dirty="0">
                <a:latin typeface="微軟正黑體"/>
                <a:cs typeface="微軟正黑體"/>
              </a:rPr>
              <a:t>：</a:t>
            </a:r>
            <a:r>
              <a:rPr lang="en-US" altLang="zh-TW" sz="2200" spc="-5" dirty="0">
                <a:latin typeface="微軟正黑體"/>
                <a:cs typeface="微軟正黑體"/>
              </a:rPr>
              <a:t>(02)2709-0531 </a:t>
            </a:r>
            <a:r>
              <a:rPr sz="2200" spc="-5" dirty="0"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  <a:p>
            <a:pPr marL="225425">
              <a:lnSpc>
                <a:spcPct val="100000"/>
              </a:lnSpc>
              <a:spcBef>
                <a:spcPts val="455"/>
              </a:spcBef>
            </a:pPr>
            <a:r>
              <a:rPr sz="2200" spc="-5" dirty="0">
                <a:latin typeface="微軟正黑體"/>
                <a:cs typeface="微軟正黑體"/>
              </a:rPr>
              <a:t>3.</a:t>
            </a:r>
            <a:r>
              <a:rPr sz="2200" spc="-250" dirty="0">
                <a:latin typeface="微軟正黑體"/>
                <a:cs typeface="微軟正黑體"/>
              </a:rPr>
              <a:t> </a:t>
            </a:r>
            <a:r>
              <a:rPr sz="2200" spc="-5" dirty="0">
                <a:latin typeface="微軟正黑體"/>
                <a:cs typeface="微軟正黑體"/>
              </a:rPr>
              <a:t>本公告未盡事宜，應依</a:t>
            </a:r>
            <a:r>
              <a:rPr sz="2200" spc="-30" dirty="0">
                <a:latin typeface="微軟正黑體"/>
                <a:cs typeface="微軟正黑體"/>
              </a:rPr>
              <a:t>「</a:t>
            </a:r>
            <a:r>
              <a:rPr sz="2200" spc="-5" dirty="0">
                <a:solidFill>
                  <a:srgbClr val="FF0000"/>
                </a:solidFill>
                <a:latin typeface="微軟正黑體"/>
                <a:cs typeface="微軟正黑體"/>
              </a:rPr>
              <a:t>經濟</a:t>
            </a:r>
            <a:r>
              <a:rPr sz="2200" spc="-15" dirty="0">
                <a:solidFill>
                  <a:srgbClr val="FF0000"/>
                </a:solidFill>
                <a:latin typeface="微軟正黑體"/>
                <a:cs typeface="微軟正黑體"/>
              </a:rPr>
              <a:t>部</a:t>
            </a:r>
            <a:r>
              <a:rPr sz="2200" spc="-5" dirty="0">
                <a:solidFill>
                  <a:srgbClr val="FF0000"/>
                </a:solidFill>
                <a:latin typeface="微軟正黑體"/>
                <a:cs typeface="微軟正黑體"/>
              </a:rPr>
              <a:t>協助產業創新活</a:t>
            </a:r>
            <a:r>
              <a:rPr sz="2200" dirty="0">
                <a:solidFill>
                  <a:srgbClr val="FF0000"/>
                </a:solidFill>
                <a:latin typeface="微軟正黑體"/>
                <a:cs typeface="微軟正黑體"/>
              </a:rPr>
              <a:t>動</a:t>
            </a:r>
            <a:r>
              <a:rPr sz="2200" spc="-5" dirty="0">
                <a:solidFill>
                  <a:srgbClr val="FF0000"/>
                </a:solidFill>
                <a:latin typeface="微軟正黑體"/>
                <a:cs typeface="微軟正黑體"/>
              </a:rPr>
              <a:t>補助獎勵及輔</a:t>
            </a:r>
            <a:endParaRPr sz="2200" dirty="0">
              <a:latin typeface="微軟正黑體"/>
              <a:cs typeface="微軟正黑體"/>
            </a:endParaRPr>
          </a:p>
          <a:p>
            <a:pPr marL="490220">
              <a:lnSpc>
                <a:spcPct val="100000"/>
              </a:lnSpc>
              <a:spcBef>
                <a:spcPts val="455"/>
              </a:spcBef>
            </a:pPr>
            <a:r>
              <a:rPr sz="2200" spc="-5" dirty="0">
                <a:solidFill>
                  <a:srgbClr val="FF0000"/>
                </a:solidFill>
                <a:latin typeface="微軟正黑體"/>
                <a:cs typeface="微軟正黑體"/>
              </a:rPr>
              <a:t>導辦</a:t>
            </a:r>
            <a:r>
              <a:rPr sz="2200" spc="-10" dirty="0">
                <a:solidFill>
                  <a:srgbClr val="FF0000"/>
                </a:solidFill>
                <a:latin typeface="微軟正黑體"/>
                <a:cs typeface="微軟正黑體"/>
              </a:rPr>
              <a:t>法</a:t>
            </a:r>
            <a:r>
              <a:rPr sz="2200" spc="-5" dirty="0">
                <a:latin typeface="微軟正黑體"/>
                <a:cs typeface="微軟正黑體"/>
              </a:rPr>
              <a:t>」及其他相關法令規定辦理。</a:t>
            </a:r>
            <a:endParaRPr sz="22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altLang="zh-TW" sz="255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微軟正黑體"/>
                <a:cs typeface="微軟正黑體"/>
              </a:rPr>
              <a:t>二、計畫推動單位</a:t>
            </a:r>
            <a:endParaRPr sz="3000" dirty="0">
              <a:latin typeface="微軟正黑體"/>
              <a:cs typeface="微軟正黑體"/>
            </a:endParaRPr>
          </a:p>
          <a:p>
            <a:pPr marL="225425">
              <a:lnSpc>
                <a:spcPct val="100000"/>
              </a:lnSpc>
              <a:spcBef>
                <a:spcPts val="1160"/>
              </a:spcBef>
            </a:pPr>
            <a:r>
              <a:rPr sz="2200" spc="-5" dirty="0">
                <a:latin typeface="微軟正黑體"/>
                <a:cs typeface="微軟正黑體"/>
              </a:rPr>
              <a:t>諮詢專</a:t>
            </a:r>
            <a:r>
              <a:rPr sz="2200" dirty="0">
                <a:latin typeface="微軟正黑體"/>
                <a:cs typeface="微軟正黑體"/>
              </a:rPr>
              <a:t>線：</a:t>
            </a:r>
            <a:r>
              <a:rPr sz="2200" spc="-5" dirty="0">
                <a:latin typeface="微軟正黑體"/>
                <a:cs typeface="微軟正黑體"/>
              </a:rPr>
              <a:t>中國生</a:t>
            </a:r>
            <a:r>
              <a:rPr sz="2200" dirty="0">
                <a:latin typeface="微軟正黑體"/>
                <a:cs typeface="微軟正黑體"/>
              </a:rPr>
              <a:t>產力</a:t>
            </a:r>
            <a:r>
              <a:rPr sz="2200" spc="-5" dirty="0">
                <a:latin typeface="微軟正黑體"/>
                <a:cs typeface="微軟正黑體"/>
              </a:rPr>
              <a:t>中心</a:t>
            </a:r>
            <a:r>
              <a:rPr sz="2200" spc="15" dirty="0">
                <a:latin typeface="微軟正黑體"/>
                <a:cs typeface="微軟正黑體"/>
              </a:rPr>
              <a:t> </a:t>
            </a:r>
            <a:r>
              <a:rPr sz="2200" spc="-5" dirty="0">
                <a:latin typeface="微軟正黑體"/>
                <a:cs typeface="微軟正黑體"/>
              </a:rPr>
              <a:t>(02)</a:t>
            </a:r>
            <a:r>
              <a:rPr sz="2200" dirty="0">
                <a:latin typeface="微軟正黑體"/>
                <a:cs typeface="微軟正黑體"/>
              </a:rPr>
              <a:t> </a:t>
            </a:r>
            <a:r>
              <a:rPr sz="2200" spc="-5" dirty="0">
                <a:latin typeface="微軟正黑體"/>
                <a:cs typeface="微軟正黑體"/>
              </a:rPr>
              <a:t>2707-5055#21。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49190" y="160731"/>
            <a:ext cx="307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參、聯絡方式</a:t>
            </a:r>
          </a:p>
        </p:txBody>
      </p:sp>
      <p:sp>
        <p:nvSpPr>
          <p:cNvPr id="7" name="object 7"/>
          <p:cNvSpPr/>
          <p:nvPr/>
        </p:nvSpPr>
        <p:spPr>
          <a:xfrm>
            <a:off x="10686288" y="0"/>
            <a:ext cx="1498091" cy="303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08592" y="923518"/>
            <a:ext cx="967765" cy="96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67493" y="1157477"/>
            <a:ext cx="393191" cy="393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7493" y="1157477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93191" y="196596"/>
                </a:moveTo>
                <a:lnTo>
                  <a:pt x="388000" y="241676"/>
                </a:lnTo>
                <a:lnTo>
                  <a:pt x="373211" y="283057"/>
                </a:lnTo>
                <a:lnTo>
                  <a:pt x="350004" y="319560"/>
                </a:lnTo>
                <a:lnTo>
                  <a:pt x="319560" y="350004"/>
                </a:lnTo>
                <a:lnTo>
                  <a:pt x="283057" y="373211"/>
                </a:lnTo>
                <a:lnTo>
                  <a:pt x="241676" y="388000"/>
                </a:lnTo>
                <a:lnTo>
                  <a:pt x="196596" y="393192"/>
                </a:lnTo>
                <a:lnTo>
                  <a:pt x="151515" y="388000"/>
                </a:lnTo>
                <a:lnTo>
                  <a:pt x="110134" y="373211"/>
                </a:lnTo>
                <a:lnTo>
                  <a:pt x="73631" y="350004"/>
                </a:lnTo>
                <a:lnTo>
                  <a:pt x="43187" y="319560"/>
                </a:lnTo>
                <a:lnTo>
                  <a:pt x="19980" y="283057"/>
                </a:lnTo>
                <a:lnTo>
                  <a:pt x="5191" y="241676"/>
                </a:lnTo>
                <a:lnTo>
                  <a:pt x="0" y="196596"/>
                </a:lnTo>
                <a:lnTo>
                  <a:pt x="5191" y="151515"/>
                </a:lnTo>
                <a:lnTo>
                  <a:pt x="19980" y="110134"/>
                </a:lnTo>
                <a:lnTo>
                  <a:pt x="43187" y="73631"/>
                </a:lnTo>
                <a:lnTo>
                  <a:pt x="73631" y="43187"/>
                </a:lnTo>
                <a:lnTo>
                  <a:pt x="110134" y="19980"/>
                </a:lnTo>
                <a:lnTo>
                  <a:pt x="151515" y="5191"/>
                </a:lnTo>
                <a:lnTo>
                  <a:pt x="196596" y="0"/>
                </a:lnTo>
                <a:lnTo>
                  <a:pt x="241676" y="5191"/>
                </a:lnTo>
                <a:lnTo>
                  <a:pt x="283057" y="19980"/>
                </a:lnTo>
                <a:lnTo>
                  <a:pt x="319560" y="43187"/>
                </a:lnTo>
                <a:lnTo>
                  <a:pt x="350004" y="73631"/>
                </a:lnTo>
                <a:lnTo>
                  <a:pt x="373211" y="110134"/>
                </a:lnTo>
                <a:lnTo>
                  <a:pt x="388000" y="151515"/>
                </a:lnTo>
                <a:lnTo>
                  <a:pt x="393191" y="19659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00259" y="1190256"/>
            <a:ext cx="324612" cy="32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79507" y="1508747"/>
            <a:ext cx="1130566" cy="1130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8409" y="1742694"/>
            <a:ext cx="556260" cy="556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38409" y="174269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59" h="556260">
                <a:moveTo>
                  <a:pt x="556260" y="278129"/>
                </a:moveTo>
                <a:lnTo>
                  <a:pt x="552618" y="323259"/>
                </a:lnTo>
                <a:lnTo>
                  <a:pt x="542074" y="366064"/>
                </a:lnTo>
                <a:lnTo>
                  <a:pt x="525203" y="405974"/>
                </a:lnTo>
                <a:lnTo>
                  <a:pt x="502578" y="442417"/>
                </a:lnTo>
                <a:lnTo>
                  <a:pt x="474773" y="474821"/>
                </a:lnTo>
                <a:lnTo>
                  <a:pt x="442362" y="502615"/>
                </a:lnTo>
                <a:lnTo>
                  <a:pt x="405918" y="525227"/>
                </a:lnTo>
                <a:lnTo>
                  <a:pt x="366016" y="542086"/>
                </a:lnTo>
                <a:lnTo>
                  <a:pt x="323228" y="552621"/>
                </a:lnTo>
                <a:lnTo>
                  <a:pt x="278130" y="556259"/>
                </a:lnTo>
                <a:lnTo>
                  <a:pt x="233000" y="552621"/>
                </a:lnTo>
                <a:lnTo>
                  <a:pt x="190195" y="542086"/>
                </a:lnTo>
                <a:lnTo>
                  <a:pt x="150285" y="525227"/>
                </a:lnTo>
                <a:lnTo>
                  <a:pt x="113842" y="502615"/>
                </a:lnTo>
                <a:lnTo>
                  <a:pt x="81438" y="474821"/>
                </a:lnTo>
                <a:lnTo>
                  <a:pt x="53644" y="442417"/>
                </a:lnTo>
                <a:lnTo>
                  <a:pt x="31032" y="405974"/>
                </a:lnTo>
                <a:lnTo>
                  <a:pt x="14173" y="366064"/>
                </a:lnTo>
                <a:lnTo>
                  <a:pt x="3638" y="323259"/>
                </a:lnTo>
                <a:lnTo>
                  <a:pt x="0" y="278129"/>
                </a:lnTo>
                <a:lnTo>
                  <a:pt x="3638" y="233000"/>
                </a:lnTo>
                <a:lnTo>
                  <a:pt x="14173" y="190195"/>
                </a:lnTo>
                <a:lnTo>
                  <a:pt x="31032" y="150285"/>
                </a:lnTo>
                <a:lnTo>
                  <a:pt x="53644" y="113842"/>
                </a:lnTo>
                <a:lnTo>
                  <a:pt x="81438" y="81438"/>
                </a:lnTo>
                <a:lnTo>
                  <a:pt x="113842" y="53644"/>
                </a:lnTo>
                <a:lnTo>
                  <a:pt x="150285" y="31032"/>
                </a:lnTo>
                <a:lnTo>
                  <a:pt x="190195" y="14173"/>
                </a:lnTo>
                <a:lnTo>
                  <a:pt x="233000" y="3638"/>
                </a:lnTo>
                <a:lnTo>
                  <a:pt x="278130" y="0"/>
                </a:lnTo>
                <a:lnTo>
                  <a:pt x="323228" y="3638"/>
                </a:lnTo>
                <a:lnTo>
                  <a:pt x="366016" y="14173"/>
                </a:lnTo>
                <a:lnTo>
                  <a:pt x="405918" y="31032"/>
                </a:lnTo>
                <a:lnTo>
                  <a:pt x="442362" y="53644"/>
                </a:lnTo>
                <a:lnTo>
                  <a:pt x="474773" y="81438"/>
                </a:lnTo>
                <a:lnTo>
                  <a:pt x="502578" y="113842"/>
                </a:lnTo>
                <a:lnTo>
                  <a:pt x="525203" y="150285"/>
                </a:lnTo>
                <a:lnTo>
                  <a:pt x="542074" y="190195"/>
                </a:lnTo>
                <a:lnTo>
                  <a:pt x="552618" y="233000"/>
                </a:lnTo>
                <a:lnTo>
                  <a:pt x="556260" y="27812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84892" y="1789188"/>
            <a:ext cx="461772" cy="461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85347" y="1295400"/>
            <a:ext cx="1406652" cy="1429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44250" y="1529333"/>
            <a:ext cx="854964" cy="854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44250" y="1529333"/>
            <a:ext cx="855344" cy="855344"/>
          </a:xfrm>
          <a:custGeom>
            <a:avLst/>
            <a:gdLst/>
            <a:ahLst/>
            <a:cxnLst/>
            <a:rect l="l" t="t" r="r" b="b"/>
            <a:pathLst>
              <a:path w="855345" h="855344">
                <a:moveTo>
                  <a:pt x="854964" y="427481"/>
                </a:moveTo>
                <a:lnTo>
                  <a:pt x="852455" y="474061"/>
                </a:lnTo>
                <a:lnTo>
                  <a:pt x="845104" y="519187"/>
                </a:lnTo>
                <a:lnTo>
                  <a:pt x="833170" y="562599"/>
                </a:lnTo>
                <a:lnTo>
                  <a:pt x="816915" y="604037"/>
                </a:lnTo>
                <a:lnTo>
                  <a:pt x="796600" y="643240"/>
                </a:lnTo>
                <a:lnTo>
                  <a:pt x="772485" y="679947"/>
                </a:lnTo>
                <a:lnTo>
                  <a:pt x="744830" y="713898"/>
                </a:lnTo>
                <a:lnTo>
                  <a:pt x="713898" y="744830"/>
                </a:lnTo>
                <a:lnTo>
                  <a:pt x="679947" y="772485"/>
                </a:lnTo>
                <a:lnTo>
                  <a:pt x="643240" y="796600"/>
                </a:lnTo>
                <a:lnTo>
                  <a:pt x="604037" y="816915"/>
                </a:lnTo>
                <a:lnTo>
                  <a:pt x="562599" y="833170"/>
                </a:lnTo>
                <a:lnTo>
                  <a:pt x="519187" y="845104"/>
                </a:lnTo>
                <a:lnTo>
                  <a:pt x="474061" y="852455"/>
                </a:lnTo>
                <a:lnTo>
                  <a:pt x="427481" y="854963"/>
                </a:lnTo>
                <a:lnTo>
                  <a:pt x="380902" y="852455"/>
                </a:lnTo>
                <a:lnTo>
                  <a:pt x="335776" y="845104"/>
                </a:lnTo>
                <a:lnTo>
                  <a:pt x="292364" y="833170"/>
                </a:lnTo>
                <a:lnTo>
                  <a:pt x="250926" y="816915"/>
                </a:lnTo>
                <a:lnTo>
                  <a:pt x="211723" y="796600"/>
                </a:lnTo>
                <a:lnTo>
                  <a:pt x="175016" y="772485"/>
                </a:lnTo>
                <a:lnTo>
                  <a:pt x="141065" y="744830"/>
                </a:lnTo>
                <a:lnTo>
                  <a:pt x="110133" y="713898"/>
                </a:lnTo>
                <a:lnTo>
                  <a:pt x="82478" y="679947"/>
                </a:lnTo>
                <a:lnTo>
                  <a:pt x="58363" y="643240"/>
                </a:lnTo>
                <a:lnTo>
                  <a:pt x="38048" y="604037"/>
                </a:lnTo>
                <a:lnTo>
                  <a:pt x="21793" y="562599"/>
                </a:lnTo>
                <a:lnTo>
                  <a:pt x="9859" y="519187"/>
                </a:lnTo>
                <a:lnTo>
                  <a:pt x="2508" y="474061"/>
                </a:lnTo>
                <a:lnTo>
                  <a:pt x="0" y="427481"/>
                </a:lnTo>
                <a:lnTo>
                  <a:pt x="2508" y="380902"/>
                </a:lnTo>
                <a:lnTo>
                  <a:pt x="9859" y="335776"/>
                </a:lnTo>
                <a:lnTo>
                  <a:pt x="21793" y="292364"/>
                </a:lnTo>
                <a:lnTo>
                  <a:pt x="38048" y="250926"/>
                </a:lnTo>
                <a:lnTo>
                  <a:pt x="58363" y="211723"/>
                </a:lnTo>
                <a:lnTo>
                  <a:pt x="82478" y="175016"/>
                </a:lnTo>
                <a:lnTo>
                  <a:pt x="110133" y="141065"/>
                </a:lnTo>
                <a:lnTo>
                  <a:pt x="141065" y="110133"/>
                </a:lnTo>
                <a:lnTo>
                  <a:pt x="175016" y="82478"/>
                </a:lnTo>
                <a:lnTo>
                  <a:pt x="211723" y="58363"/>
                </a:lnTo>
                <a:lnTo>
                  <a:pt x="250926" y="38048"/>
                </a:lnTo>
                <a:lnTo>
                  <a:pt x="292364" y="21793"/>
                </a:lnTo>
                <a:lnTo>
                  <a:pt x="335776" y="9859"/>
                </a:lnTo>
                <a:lnTo>
                  <a:pt x="380902" y="2508"/>
                </a:lnTo>
                <a:lnTo>
                  <a:pt x="427481" y="0"/>
                </a:lnTo>
                <a:lnTo>
                  <a:pt x="474061" y="2508"/>
                </a:lnTo>
                <a:lnTo>
                  <a:pt x="519187" y="9859"/>
                </a:lnTo>
                <a:lnTo>
                  <a:pt x="562599" y="21793"/>
                </a:lnTo>
                <a:lnTo>
                  <a:pt x="604037" y="38048"/>
                </a:lnTo>
                <a:lnTo>
                  <a:pt x="643240" y="58363"/>
                </a:lnTo>
                <a:lnTo>
                  <a:pt x="679947" y="82478"/>
                </a:lnTo>
                <a:lnTo>
                  <a:pt x="713898" y="110133"/>
                </a:lnTo>
                <a:lnTo>
                  <a:pt x="744830" y="141065"/>
                </a:lnTo>
                <a:lnTo>
                  <a:pt x="772485" y="175016"/>
                </a:lnTo>
                <a:lnTo>
                  <a:pt x="796600" y="211723"/>
                </a:lnTo>
                <a:lnTo>
                  <a:pt x="816915" y="250926"/>
                </a:lnTo>
                <a:lnTo>
                  <a:pt x="833170" y="292364"/>
                </a:lnTo>
                <a:lnTo>
                  <a:pt x="845104" y="335776"/>
                </a:lnTo>
                <a:lnTo>
                  <a:pt x="852455" y="380902"/>
                </a:lnTo>
                <a:lnTo>
                  <a:pt x="854964" y="42748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16640" y="1601724"/>
            <a:ext cx="707135" cy="707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7188" y="1042416"/>
            <a:ext cx="1123061" cy="1123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26090" y="1276350"/>
            <a:ext cx="548639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26090" y="12763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639" y="274320"/>
                </a:moveTo>
                <a:lnTo>
                  <a:pt x="544220" y="323631"/>
                </a:lnTo>
                <a:lnTo>
                  <a:pt x="531478" y="370042"/>
                </a:lnTo>
                <a:lnTo>
                  <a:pt x="511189" y="412778"/>
                </a:lnTo>
                <a:lnTo>
                  <a:pt x="484126" y="451064"/>
                </a:lnTo>
                <a:lnTo>
                  <a:pt x="451064" y="484126"/>
                </a:lnTo>
                <a:lnTo>
                  <a:pt x="412778" y="511189"/>
                </a:lnTo>
                <a:lnTo>
                  <a:pt x="370042" y="531478"/>
                </a:lnTo>
                <a:lnTo>
                  <a:pt x="323631" y="544220"/>
                </a:lnTo>
                <a:lnTo>
                  <a:pt x="274319" y="548639"/>
                </a:lnTo>
                <a:lnTo>
                  <a:pt x="225008" y="544220"/>
                </a:lnTo>
                <a:lnTo>
                  <a:pt x="178597" y="531478"/>
                </a:lnTo>
                <a:lnTo>
                  <a:pt x="135861" y="511189"/>
                </a:lnTo>
                <a:lnTo>
                  <a:pt x="97575" y="484126"/>
                </a:lnTo>
                <a:lnTo>
                  <a:pt x="64513" y="451064"/>
                </a:lnTo>
                <a:lnTo>
                  <a:pt x="37450" y="412778"/>
                </a:lnTo>
                <a:lnTo>
                  <a:pt x="17161" y="370042"/>
                </a:lnTo>
                <a:lnTo>
                  <a:pt x="4419" y="323631"/>
                </a:lnTo>
                <a:lnTo>
                  <a:pt x="0" y="274320"/>
                </a:lnTo>
                <a:lnTo>
                  <a:pt x="4419" y="225008"/>
                </a:lnTo>
                <a:lnTo>
                  <a:pt x="17161" y="178597"/>
                </a:lnTo>
                <a:lnTo>
                  <a:pt x="37450" y="135861"/>
                </a:lnTo>
                <a:lnTo>
                  <a:pt x="64513" y="97575"/>
                </a:lnTo>
                <a:lnTo>
                  <a:pt x="97575" y="64513"/>
                </a:lnTo>
                <a:lnTo>
                  <a:pt x="135861" y="37450"/>
                </a:lnTo>
                <a:lnTo>
                  <a:pt x="178597" y="17161"/>
                </a:lnTo>
                <a:lnTo>
                  <a:pt x="225008" y="4419"/>
                </a:lnTo>
                <a:lnTo>
                  <a:pt x="274319" y="0"/>
                </a:lnTo>
                <a:lnTo>
                  <a:pt x="323631" y="4419"/>
                </a:lnTo>
                <a:lnTo>
                  <a:pt x="370042" y="17161"/>
                </a:lnTo>
                <a:lnTo>
                  <a:pt x="412778" y="37450"/>
                </a:lnTo>
                <a:lnTo>
                  <a:pt x="451064" y="64513"/>
                </a:lnTo>
                <a:lnTo>
                  <a:pt x="484126" y="97575"/>
                </a:lnTo>
                <a:lnTo>
                  <a:pt x="511189" y="135861"/>
                </a:lnTo>
                <a:lnTo>
                  <a:pt x="531478" y="178597"/>
                </a:lnTo>
                <a:lnTo>
                  <a:pt x="544220" y="225008"/>
                </a:lnTo>
                <a:lnTo>
                  <a:pt x="548639" y="2743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2571" y="1321295"/>
            <a:ext cx="454151" cy="454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2868" y="28994"/>
            <a:ext cx="849083" cy="849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51769" y="262890"/>
            <a:ext cx="274320" cy="274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51769" y="26289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137159"/>
                </a:moveTo>
                <a:lnTo>
                  <a:pt x="267321" y="180490"/>
                </a:lnTo>
                <a:lnTo>
                  <a:pt x="247838" y="218139"/>
                </a:lnTo>
                <a:lnTo>
                  <a:pt x="218139" y="247838"/>
                </a:lnTo>
                <a:lnTo>
                  <a:pt x="180490" y="267321"/>
                </a:lnTo>
                <a:lnTo>
                  <a:pt x="137159" y="274319"/>
                </a:lnTo>
                <a:lnTo>
                  <a:pt x="93829" y="267321"/>
                </a:lnTo>
                <a:lnTo>
                  <a:pt x="56180" y="247838"/>
                </a:lnTo>
                <a:lnTo>
                  <a:pt x="26481" y="218139"/>
                </a:lnTo>
                <a:lnTo>
                  <a:pt x="6998" y="180490"/>
                </a:lnTo>
                <a:lnTo>
                  <a:pt x="0" y="137159"/>
                </a:ln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59" y="0"/>
                </a:lnTo>
                <a:lnTo>
                  <a:pt x="180490" y="6998"/>
                </a:lnTo>
                <a:lnTo>
                  <a:pt x="218139" y="26481"/>
                </a:lnTo>
                <a:lnTo>
                  <a:pt x="247838" y="56180"/>
                </a:lnTo>
                <a:lnTo>
                  <a:pt x="267321" y="93829"/>
                </a:lnTo>
                <a:lnTo>
                  <a:pt x="274320" y="13715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3868" y="283476"/>
            <a:ext cx="228600" cy="228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10216" y="533400"/>
            <a:ext cx="1355090" cy="13550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69118" y="767333"/>
            <a:ext cx="780287" cy="7802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69118" y="767333"/>
            <a:ext cx="780415" cy="780415"/>
          </a:xfrm>
          <a:custGeom>
            <a:avLst/>
            <a:gdLst/>
            <a:ahLst/>
            <a:cxnLst/>
            <a:rect l="l" t="t" r="r" b="b"/>
            <a:pathLst>
              <a:path w="780415" h="780415">
                <a:moveTo>
                  <a:pt x="780287" y="390143"/>
                </a:moveTo>
                <a:lnTo>
                  <a:pt x="777249" y="439092"/>
                </a:lnTo>
                <a:lnTo>
                  <a:pt x="768375" y="486223"/>
                </a:lnTo>
                <a:lnTo>
                  <a:pt x="754032" y="531172"/>
                </a:lnTo>
                <a:lnTo>
                  <a:pt x="734586" y="573574"/>
                </a:lnTo>
                <a:lnTo>
                  <a:pt x="710400" y="613062"/>
                </a:lnTo>
                <a:lnTo>
                  <a:pt x="681841" y="649273"/>
                </a:lnTo>
                <a:lnTo>
                  <a:pt x="649273" y="681841"/>
                </a:lnTo>
                <a:lnTo>
                  <a:pt x="613062" y="710400"/>
                </a:lnTo>
                <a:lnTo>
                  <a:pt x="573574" y="734586"/>
                </a:lnTo>
                <a:lnTo>
                  <a:pt x="531172" y="754032"/>
                </a:lnTo>
                <a:lnTo>
                  <a:pt x="486223" y="768375"/>
                </a:lnTo>
                <a:lnTo>
                  <a:pt x="439092" y="777249"/>
                </a:lnTo>
                <a:lnTo>
                  <a:pt x="390143" y="780288"/>
                </a:lnTo>
                <a:lnTo>
                  <a:pt x="341195" y="777249"/>
                </a:lnTo>
                <a:lnTo>
                  <a:pt x="294064" y="768375"/>
                </a:lnTo>
                <a:lnTo>
                  <a:pt x="249115" y="754032"/>
                </a:lnTo>
                <a:lnTo>
                  <a:pt x="206713" y="734586"/>
                </a:lnTo>
                <a:lnTo>
                  <a:pt x="167225" y="710400"/>
                </a:lnTo>
                <a:lnTo>
                  <a:pt x="131014" y="681841"/>
                </a:lnTo>
                <a:lnTo>
                  <a:pt x="98446" y="649273"/>
                </a:lnTo>
                <a:lnTo>
                  <a:pt x="69887" y="613062"/>
                </a:lnTo>
                <a:lnTo>
                  <a:pt x="45701" y="573574"/>
                </a:lnTo>
                <a:lnTo>
                  <a:pt x="26255" y="531172"/>
                </a:lnTo>
                <a:lnTo>
                  <a:pt x="11912" y="486223"/>
                </a:lnTo>
                <a:lnTo>
                  <a:pt x="3038" y="439092"/>
                </a:lnTo>
                <a:lnTo>
                  <a:pt x="0" y="390143"/>
                </a:lnTo>
                <a:lnTo>
                  <a:pt x="3038" y="341195"/>
                </a:lnTo>
                <a:lnTo>
                  <a:pt x="11912" y="294064"/>
                </a:lnTo>
                <a:lnTo>
                  <a:pt x="26255" y="249115"/>
                </a:lnTo>
                <a:lnTo>
                  <a:pt x="45701" y="206713"/>
                </a:lnTo>
                <a:lnTo>
                  <a:pt x="69887" y="167225"/>
                </a:lnTo>
                <a:lnTo>
                  <a:pt x="98446" y="131014"/>
                </a:lnTo>
                <a:lnTo>
                  <a:pt x="131014" y="98446"/>
                </a:lnTo>
                <a:lnTo>
                  <a:pt x="167225" y="69887"/>
                </a:lnTo>
                <a:lnTo>
                  <a:pt x="206713" y="45701"/>
                </a:lnTo>
                <a:lnTo>
                  <a:pt x="249115" y="26255"/>
                </a:lnTo>
                <a:lnTo>
                  <a:pt x="294064" y="11912"/>
                </a:lnTo>
                <a:lnTo>
                  <a:pt x="341195" y="3038"/>
                </a:lnTo>
                <a:lnTo>
                  <a:pt x="390143" y="0"/>
                </a:lnTo>
                <a:lnTo>
                  <a:pt x="439092" y="3038"/>
                </a:lnTo>
                <a:lnTo>
                  <a:pt x="486223" y="11912"/>
                </a:lnTo>
                <a:lnTo>
                  <a:pt x="531172" y="26255"/>
                </a:lnTo>
                <a:lnTo>
                  <a:pt x="573574" y="45701"/>
                </a:lnTo>
                <a:lnTo>
                  <a:pt x="613062" y="69887"/>
                </a:lnTo>
                <a:lnTo>
                  <a:pt x="649273" y="98446"/>
                </a:lnTo>
                <a:lnTo>
                  <a:pt x="681841" y="131014"/>
                </a:lnTo>
                <a:lnTo>
                  <a:pt x="710400" y="167225"/>
                </a:lnTo>
                <a:lnTo>
                  <a:pt x="734586" y="206713"/>
                </a:lnTo>
                <a:lnTo>
                  <a:pt x="754032" y="249115"/>
                </a:lnTo>
                <a:lnTo>
                  <a:pt x="768375" y="294064"/>
                </a:lnTo>
                <a:lnTo>
                  <a:pt x="777249" y="341195"/>
                </a:lnTo>
                <a:lnTo>
                  <a:pt x="780287" y="390143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33888" y="833627"/>
            <a:ext cx="647700" cy="646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00159" y="332219"/>
            <a:ext cx="1135646" cy="11356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9061" y="566166"/>
            <a:ext cx="560832" cy="5608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9061" y="566166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560832" y="280416"/>
                </a:moveTo>
                <a:lnTo>
                  <a:pt x="557160" y="325887"/>
                </a:lnTo>
                <a:lnTo>
                  <a:pt x="546530" y="369027"/>
                </a:lnTo>
                <a:lnTo>
                  <a:pt x="529521" y="409258"/>
                </a:lnTo>
                <a:lnTo>
                  <a:pt x="506711" y="446001"/>
                </a:lnTo>
                <a:lnTo>
                  <a:pt x="478678" y="478678"/>
                </a:lnTo>
                <a:lnTo>
                  <a:pt x="446001" y="506711"/>
                </a:lnTo>
                <a:lnTo>
                  <a:pt x="409258" y="529521"/>
                </a:lnTo>
                <a:lnTo>
                  <a:pt x="369027" y="546530"/>
                </a:lnTo>
                <a:lnTo>
                  <a:pt x="325887" y="557160"/>
                </a:lnTo>
                <a:lnTo>
                  <a:pt x="280416" y="560832"/>
                </a:lnTo>
                <a:lnTo>
                  <a:pt x="234944" y="557160"/>
                </a:lnTo>
                <a:lnTo>
                  <a:pt x="191804" y="546530"/>
                </a:lnTo>
                <a:lnTo>
                  <a:pt x="151573" y="529521"/>
                </a:lnTo>
                <a:lnTo>
                  <a:pt x="114830" y="506711"/>
                </a:lnTo>
                <a:lnTo>
                  <a:pt x="82153" y="478678"/>
                </a:lnTo>
                <a:lnTo>
                  <a:pt x="54120" y="446001"/>
                </a:lnTo>
                <a:lnTo>
                  <a:pt x="31310" y="409258"/>
                </a:lnTo>
                <a:lnTo>
                  <a:pt x="14301" y="369027"/>
                </a:lnTo>
                <a:lnTo>
                  <a:pt x="3671" y="325887"/>
                </a:lnTo>
                <a:lnTo>
                  <a:pt x="0" y="280416"/>
                </a:lnTo>
                <a:lnTo>
                  <a:pt x="3671" y="234944"/>
                </a:lnTo>
                <a:lnTo>
                  <a:pt x="14301" y="191804"/>
                </a:lnTo>
                <a:lnTo>
                  <a:pt x="31310" y="151573"/>
                </a:lnTo>
                <a:lnTo>
                  <a:pt x="54120" y="114830"/>
                </a:lnTo>
                <a:lnTo>
                  <a:pt x="82153" y="82153"/>
                </a:lnTo>
                <a:lnTo>
                  <a:pt x="114830" y="54120"/>
                </a:lnTo>
                <a:lnTo>
                  <a:pt x="151573" y="31310"/>
                </a:lnTo>
                <a:lnTo>
                  <a:pt x="191804" y="14301"/>
                </a:lnTo>
                <a:lnTo>
                  <a:pt x="234944" y="3671"/>
                </a:lnTo>
                <a:lnTo>
                  <a:pt x="280416" y="0"/>
                </a:lnTo>
                <a:lnTo>
                  <a:pt x="325887" y="3671"/>
                </a:lnTo>
                <a:lnTo>
                  <a:pt x="369027" y="14301"/>
                </a:lnTo>
                <a:lnTo>
                  <a:pt x="409258" y="31310"/>
                </a:lnTo>
                <a:lnTo>
                  <a:pt x="446001" y="54120"/>
                </a:lnTo>
                <a:lnTo>
                  <a:pt x="478678" y="82153"/>
                </a:lnTo>
                <a:lnTo>
                  <a:pt x="506711" y="114830"/>
                </a:lnTo>
                <a:lnTo>
                  <a:pt x="529521" y="151573"/>
                </a:lnTo>
                <a:lnTo>
                  <a:pt x="546530" y="191804"/>
                </a:lnTo>
                <a:lnTo>
                  <a:pt x="557160" y="234944"/>
                </a:lnTo>
                <a:lnTo>
                  <a:pt x="560832" y="28041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05543" y="612648"/>
            <a:ext cx="464820" cy="464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492" y="167462"/>
            <a:ext cx="5608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肆、常見問題與注意事項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69923" y="1283716"/>
          <a:ext cx="9382125" cy="5394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問題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回覆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01">
                <a:tc>
                  <a:txBody>
                    <a:bodyPr/>
                    <a:lstStyle/>
                    <a:p>
                      <a:pPr marL="276860" marR="88265" indent="-1860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spc="-15" dirty="0">
                          <a:latin typeface="微軟正黑體"/>
                          <a:cs typeface="微軟正黑體"/>
                        </a:rPr>
                        <a:t>1</a:t>
                      </a:r>
                      <a:r>
                        <a:rPr sz="1800" spc="100" dirty="0">
                          <a:latin typeface="微軟正黑體"/>
                          <a:cs typeface="微軟正黑體"/>
                        </a:rPr>
                        <a:t>.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系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統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整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合設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計規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劃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公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司是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否可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與 多家主導廠商合作?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74295" indent="-19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spc="70" dirty="0">
                          <a:latin typeface="微軟正黑體"/>
                          <a:cs typeface="微軟正黑體"/>
                        </a:rPr>
                        <a:t>此部份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並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暫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無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規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範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，惟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製造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業</a:t>
                      </a:r>
                      <a:r>
                        <a:rPr sz="1800" spc="75" dirty="0">
                          <a:latin typeface="微軟正黑體"/>
                          <a:cs typeface="微軟正黑體"/>
                        </a:rPr>
                        <a:t>之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同一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公</a:t>
                      </a:r>
                      <a:r>
                        <a:rPr sz="1800" spc="85" dirty="0">
                          <a:latin typeface="微軟正黑體"/>
                          <a:cs typeface="微軟正黑體"/>
                        </a:rPr>
                        <a:t>司</a:t>
                      </a:r>
                      <a:r>
                        <a:rPr sz="1800" spc="7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負責人及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關係企業，申請及執行之計畫件數以3件為限。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2.何謂中堅企業?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3820" indent="-19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spc="70" dirty="0">
                          <a:latin typeface="微軟正黑體"/>
                          <a:cs typeface="微軟正黑體"/>
                        </a:rPr>
                        <a:t>為通過經濟部工業局「卓越中堅企業及潛力中堅企業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遴選之企業。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包含卓越及潛力中堅)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  <a:p>
                      <a:pPr marL="92075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微軟正黑體"/>
                          <a:cs typeface="微軟正黑體"/>
                        </a:rPr>
                        <a:t>(詳參中堅企業網址</a:t>
                      </a:r>
                      <a:r>
                        <a:rPr sz="1600" spc="-10" dirty="0">
                          <a:latin typeface="微軟正黑體"/>
                          <a:cs typeface="微軟正黑體"/>
                        </a:rPr>
                        <a:t>:http://www.mittelstand.org.tw)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963">
                <a:tc>
                  <a:txBody>
                    <a:bodyPr/>
                    <a:lstStyle/>
                    <a:p>
                      <a:pPr marL="276860" marR="85090" indent="-186055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3</a:t>
                      </a:r>
                      <a:r>
                        <a:rPr sz="1800" spc="85" dirty="0">
                          <a:latin typeface="微軟正黑體"/>
                          <a:cs typeface="微軟正黑體"/>
                        </a:rPr>
                        <a:t>.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是否一定要檢</a:t>
                      </a:r>
                      <a:r>
                        <a:rPr sz="1800" spc="85" dirty="0">
                          <a:latin typeface="微軟正黑體"/>
                          <a:cs typeface="微軟正黑體"/>
                        </a:rPr>
                        <a:t>附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PO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C</a:t>
                      </a:r>
                      <a:r>
                        <a:rPr sz="1800" spc="90" dirty="0">
                          <a:latin typeface="微軟正黑體"/>
                          <a:cs typeface="微軟正黑體"/>
                        </a:rPr>
                        <a:t>概念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驗證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報 告?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270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73025" indent="-1905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sz="1800" spc="70" dirty="0">
                          <a:latin typeface="微軟正黑體"/>
                          <a:cs typeface="微軟正黑體"/>
                        </a:rPr>
                        <a:t>提案廠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商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須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需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已完成先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期規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劃結案報</a:t>
                      </a:r>
                      <a:r>
                        <a:rPr sz="1800" spc="110" dirty="0">
                          <a:latin typeface="微軟正黑體"/>
                          <a:cs typeface="微軟正黑體"/>
                        </a:rPr>
                        <a:t>告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，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若無前述報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告者得以提供概念驗證報告。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270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4.計畫經費可否用於購置新設</a:t>
                      </a:r>
                      <a:r>
                        <a:rPr sz="1800" spc="5" dirty="0">
                          <a:latin typeface="微軟正黑體"/>
                          <a:cs typeface="微軟正黑體"/>
                        </a:rPr>
                        <a:t>備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?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5725" indent="-1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70" dirty="0">
                          <a:latin typeface="微軟正黑體"/>
                          <a:cs typeface="微軟正黑體"/>
                        </a:rPr>
                        <a:t>本計畫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皆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可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編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列設備使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用</a:t>
                      </a:r>
                      <a:r>
                        <a:rPr sz="1800" spc="100" dirty="0">
                          <a:latin typeface="微軟正黑體"/>
                          <a:cs typeface="微軟正黑體"/>
                        </a:rPr>
                        <a:t>費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，唯可自</a:t>
                      </a:r>
                      <a:r>
                        <a:rPr sz="1800" spc="80" dirty="0">
                          <a:latin typeface="微軟正黑體"/>
                          <a:cs typeface="微軟正黑體"/>
                        </a:rPr>
                        <a:t>籌款</a:t>
                      </a:r>
                      <a:r>
                        <a:rPr sz="1800" spc="70" dirty="0">
                          <a:latin typeface="微軟正黑體"/>
                          <a:cs typeface="微軟正黑體"/>
                        </a:rPr>
                        <a:t>編列設備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購 置費，並不得超過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50%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可參考申請須知附件五-會計科目與編列原則。)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5.本計畫與疫後低碳智慧化差</a:t>
                      </a:r>
                      <a:r>
                        <a:rPr sz="1800" spc="5" dirty="0">
                          <a:latin typeface="微軟正黑體"/>
                          <a:cs typeface="微軟正黑體"/>
                        </a:rPr>
                        <a:t>異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?</a:t>
                      </a: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556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20" dirty="0">
                          <a:latin typeface="微軟正黑體"/>
                          <a:cs typeface="微軟正黑體"/>
                        </a:rPr>
                        <a:t>經費上</a:t>
                      </a:r>
                      <a:r>
                        <a:rPr sz="1800" spc="35" dirty="0">
                          <a:latin typeface="微軟正黑體"/>
                          <a:cs typeface="微軟正黑體"/>
                        </a:rPr>
                        <a:t>限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(疫</a:t>
                      </a:r>
                      <a:r>
                        <a:rPr sz="1800" spc="30" dirty="0">
                          <a:latin typeface="微軟正黑體"/>
                          <a:cs typeface="微軟正黑體"/>
                        </a:rPr>
                        <a:t>後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個案補</a:t>
                      </a:r>
                      <a:r>
                        <a:rPr sz="1800" spc="30" dirty="0">
                          <a:latin typeface="微軟正黑體"/>
                          <a:cs typeface="微軟正黑體"/>
                        </a:rPr>
                        <a:t>助</a:t>
                      </a:r>
                      <a:r>
                        <a:rPr sz="1800" spc="35" dirty="0">
                          <a:latin typeface="微軟正黑體"/>
                          <a:cs typeface="微軟正黑體"/>
                        </a:rPr>
                        <a:t>為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500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萬、以</a:t>
                      </a:r>
                      <a:r>
                        <a:rPr sz="1800" spc="30" dirty="0">
                          <a:latin typeface="微軟正黑體"/>
                          <a:cs typeface="微軟正黑體"/>
                        </a:rPr>
                        <a:t>大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帶</a:t>
                      </a:r>
                      <a:r>
                        <a:rPr sz="1800" spc="30" dirty="0">
                          <a:latin typeface="微軟正黑體"/>
                          <a:cs typeface="微軟正黑體"/>
                        </a:rPr>
                        <a:t>小</a:t>
                      </a:r>
                      <a:r>
                        <a:rPr sz="1800" spc="35" dirty="0">
                          <a:latin typeface="微軟正黑體"/>
                          <a:cs typeface="微軟正黑體"/>
                        </a:rPr>
                        <a:t>為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2,000萬 </a:t>
                      </a:r>
                      <a:r>
                        <a:rPr sz="1800" spc="60" dirty="0">
                          <a:latin typeface="微軟正黑體"/>
                          <a:cs typeface="微軟正黑體"/>
                        </a:rPr>
                        <a:t>本計畫為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3</a:t>
                      </a:r>
                      <a:r>
                        <a:rPr sz="1800" spc="5" dirty="0">
                          <a:latin typeface="微軟正黑體"/>
                          <a:cs typeface="微軟正黑體"/>
                        </a:rPr>
                        <a:t>,</a:t>
                      </a:r>
                      <a:r>
                        <a:rPr sz="1800" spc="-15" dirty="0">
                          <a:latin typeface="微軟正黑體"/>
                          <a:cs typeface="微軟正黑體"/>
                        </a:rPr>
                        <a:t>0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0</a:t>
                      </a:r>
                      <a:r>
                        <a:rPr sz="1800" spc="45" dirty="0">
                          <a:latin typeface="微軟正黑體"/>
                          <a:cs typeface="微軟正黑體"/>
                        </a:rPr>
                        <a:t>0</a:t>
                      </a:r>
                      <a:r>
                        <a:rPr sz="1800" spc="60" dirty="0">
                          <a:latin typeface="微軟正黑體"/>
                          <a:cs typeface="微軟正黑體"/>
                        </a:rPr>
                        <a:t>萬</a:t>
                      </a:r>
                      <a:r>
                        <a:rPr sz="1800" spc="55" dirty="0">
                          <a:latin typeface="微軟正黑體"/>
                          <a:cs typeface="微軟正黑體"/>
                        </a:rPr>
                        <a:t>)</a:t>
                      </a:r>
                      <a:r>
                        <a:rPr sz="1800" spc="60" dirty="0">
                          <a:latin typeface="微軟正黑體"/>
                          <a:cs typeface="微軟正黑體"/>
                        </a:rPr>
                        <a:t>、審理方式</a:t>
                      </a:r>
                      <a:r>
                        <a:rPr sz="1800" spc="55" dirty="0"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1800" spc="60" dirty="0">
                          <a:latin typeface="微軟正黑體"/>
                          <a:cs typeface="微軟正黑體"/>
                        </a:rPr>
                        <a:t>疫後為隨到隨審、本計 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畫為特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定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時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程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審</a:t>
                      </a:r>
                      <a:r>
                        <a:rPr sz="1800" spc="35" dirty="0">
                          <a:latin typeface="微軟正黑體"/>
                          <a:cs typeface="微軟正黑體"/>
                        </a:rPr>
                        <a:t>查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)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設備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購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置</a:t>
                      </a:r>
                      <a:r>
                        <a:rPr sz="1800" spc="30" dirty="0">
                          <a:latin typeface="微軟正黑體"/>
                          <a:cs typeface="微軟正黑體"/>
                        </a:rPr>
                        <a:t>費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疫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後補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助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設備</a:t>
                      </a:r>
                      <a:r>
                        <a:rPr sz="1800" spc="10" dirty="0">
                          <a:latin typeface="微軟正黑體"/>
                          <a:cs typeface="微軟正黑體"/>
                        </a:rPr>
                        <a:t>購</a:t>
                      </a:r>
                      <a:r>
                        <a:rPr sz="1800" spc="20" dirty="0">
                          <a:latin typeface="微軟正黑體"/>
                          <a:cs typeface="微軟正黑體"/>
                        </a:rPr>
                        <a:t>置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費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本計畫不補助設備購置費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)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74901" y="802970"/>
            <a:ext cx="2468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一、</a:t>
            </a:r>
            <a:r>
              <a:rPr sz="3200" b="1" spc="5" dirty="0">
                <a:latin typeface="微軟正黑體"/>
                <a:cs typeface="微軟正黑體"/>
              </a:rPr>
              <a:t>常見問題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111B408-4268-4507-A3AC-B43A7DFA5799}"/>
              </a:ext>
            </a:extLst>
          </p:cNvPr>
          <p:cNvSpPr txBox="1"/>
          <p:nvPr/>
        </p:nvSpPr>
        <p:spPr>
          <a:xfrm>
            <a:off x="11963400" y="6612432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lang="en-US" altLang="zh-TW"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888366"/>
            <a:ext cx="2743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 err="1">
                <a:latin typeface="微軟正黑體"/>
                <a:cs typeface="微軟正黑體"/>
              </a:rPr>
              <a:t>二、提案重點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先期顧問規劃案</a:t>
            </a:r>
            <a:endParaRPr sz="30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8253" y="225679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伍、附件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28068" y="6465214"/>
            <a:ext cx="367030" cy="2997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76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033E28-B612-49CA-BEA8-590A0258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90600"/>
            <a:ext cx="7984103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024" y="914400"/>
            <a:ext cx="251937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 err="1">
                <a:latin typeface="微軟正黑體"/>
                <a:cs typeface="微軟正黑體"/>
              </a:rPr>
              <a:t>二、提案重點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系統建置導入案</a:t>
            </a:r>
            <a:endParaRPr sz="30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6579" y="225679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伍、附件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DC8A4CA-7EE5-465A-9EAC-B09715077A5D}"/>
              </a:ext>
            </a:extLst>
          </p:cNvPr>
          <p:cNvGrpSpPr/>
          <p:nvPr/>
        </p:nvGrpSpPr>
        <p:grpSpPr>
          <a:xfrm>
            <a:off x="188160" y="2438400"/>
            <a:ext cx="1936414" cy="1479486"/>
            <a:chOff x="10079184" y="2992325"/>
            <a:chExt cx="1936414" cy="1479486"/>
          </a:xfrm>
        </p:grpSpPr>
        <p:sp>
          <p:nvSpPr>
            <p:cNvPr id="4" name="object 4"/>
            <p:cNvSpPr/>
            <p:nvPr/>
          </p:nvSpPr>
          <p:spPr>
            <a:xfrm>
              <a:off x="10079184" y="2992325"/>
              <a:ext cx="1936414" cy="1479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242295" y="3177921"/>
              <a:ext cx="1630680" cy="11544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微軟正黑體"/>
                  <a:cs typeface="微軟正黑體"/>
                </a:rPr>
                <a:t>註:</a:t>
              </a:r>
              <a:endParaRPr sz="1800" dirty="0">
                <a:latin typeface="微軟正黑體"/>
                <a:cs typeface="微軟正黑體"/>
              </a:endParaRPr>
            </a:p>
            <a:p>
              <a:pPr marL="12700" marR="5080" algn="just">
                <a:lnSpc>
                  <a:spcPct val="100000"/>
                </a:lnSpc>
              </a:pPr>
              <a:r>
                <a:rPr sz="1400" dirty="0">
                  <a:solidFill>
                    <a:srgbClr val="C00000"/>
                  </a:solidFill>
                  <a:latin typeface="微軟正黑體"/>
                  <a:cs typeface="微軟正黑體"/>
                </a:rPr>
                <a:t>提案時須提供完整先 期規劃案結案報告， 若無前述報告者得以 提供概念驗證報告。</a:t>
              </a:r>
              <a:endParaRPr sz="1400" dirty="0">
                <a:latin typeface="微軟正黑體"/>
                <a:cs typeface="微軟正黑體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28068" y="6465214"/>
            <a:ext cx="367030" cy="2997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76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B965CA4-F9F9-4D18-96A0-189438CB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42" y="945600"/>
            <a:ext cx="883696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572" y="272288"/>
            <a:ext cx="2263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伍、附件</a:t>
            </a:r>
            <a:endParaRPr sz="4400"/>
          </a:p>
        </p:txBody>
      </p:sp>
      <p:sp>
        <p:nvSpPr>
          <p:cNvPr id="16" name="object 16"/>
          <p:cNvSpPr txBox="1"/>
          <p:nvPr/>
        </p:nvSpPr>
        <p:spPr>
          <a:xfrm>
            <a:off x="11728068" y="6465214"/>
            <a:ext cx="367030" cy="2997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76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0866B10-640D-425C-8A28-B99762450D50}"/>
              </a:ext>
            </a:extLst>
          </p:cNvPr>
          <p:cNvGrpSpPr/>
          <p:nvPr/>
        </p:nvGrpSpPr>
        <p:grpSpPr>
          <a:xfrm>
            <a:off x="864028" y="1401136"/>
            <a:ext cx="10463944" cy="5456864"/>
            <a:chOff x="9540552" y="1898271"/>
            <a:chExt cx="8784976" cy="518457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8" name="圓角矩形 6">
              <a:extLst>
                <a:ext uri="{FF2B5EF4-FFF2-40B4-BE49-F238E27FC236}">
                  <a16:creationId xmlns:a16="http://schemas.microsoft.com/office/drawing/2014/main" id="{7C453CCD-D56C-4BF5-887A-5879823A9484}"/>
                </a:ext>
              </a:extLst>
            </p:cNvPr>
            <p:cNvSpPr/>
            <p:nvPr/>
          </p:nvSpPr>
          <p:spPr>
            <a:xfrm>
              <a:off x="9540553" y="2186511"/>
              <a:ext cx="8757234" cy="1872000"/>
            </a:xfrm>
            <a:prstGeom prst="roundRect">
              <a:avLst>
                <a:gd name="adj" fmla="val 249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5113" lvl="2" indent="-176213">
                <a:lnSpc>
                  <a:spcPts val="2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由製造業者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中心廠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單獨提案，或製造業者與上下游供應鏈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衛星廠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聯合提案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。若為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聯合提案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，需由其中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家製造業者擔任主導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需委外由具備相關能量之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業者協助作顧問規劃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，包含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分析評估、財務規劃、營運流程調整之評估、系統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含軟體、硬體、資通訊、資安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等完整規劃，以提升導入成功率。原則由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業者承包，若部分項目需分包，應敘明主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，及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對分包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之管理作法。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化同側角落矩形 2">
              <a:extLst>
                <a:ext uri="{FF2B5EF4-FFF2-40B4-BE49-F238E27FC236}">
                  <a16:creationId xmlns:a16="http://schemas.microsoft.com/office/drawing/2014/main" id="{6D61640D-C82D-4EDA-A40E-BAC9ACBB7D76}"/>
                </a:ext>
              </a:extLst>
            </p:cNvPr>
            <p:cNvSpPr/>
            <p:nvPr/>
          </p:nvSpPr>
          <p:spPr>
            <a:xfrm>
              <a:off x="9540552" y="1898271"/>
              <a:ext cx="4220729" cy="28803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   (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一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先期顧問規劃案</a:t>
              </a:r>
              <a:endParaRPr lang="zh-TW" altLang="en-US" sz="2000" dirty="0"/>
            </a:p>
          </p:txBody>
        </p:sp>
        <p:sp>
          <p:nvSpPr>
            <p:cNvPr id="20" name="圓角矩形 7">
              <a:extLst>
                <a:ext uri="{FF2B5EF4-FFF2-40B4-BE49-F238E27FC236}">
                  <a16:creationId xmlns:a16="http://schemas.microsoft.com/office/drawing/2014/main" id="{29552865-5D1A-4AAD-A00E-B4F5E883C283}"/>
                </a:ext>
              </a:extLst>
            </p:cNvPr>
            <p:cNvSpPr/>
            <p:nvPr/>
          </p:nvSpPr>
          <p:spPr>
            <a:xfrm>
              <a:off x="9568294" y="4454847"/>
              <a:ext cx="8757234" cy="2628000"/>
            </a:xfrm>
            <a:prstGeom prst="roundRect">
              <a:avLst>
                <a:gd name="adj" fmla="val 2491"/>
              </a:avLst>
            </a:prstGeom>
            <a:solidFill>
              <a:srgbClr val="FFFBF7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由製造業者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中心廠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單獨提案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，或製造業者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中心廠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與上下游供應鏈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衛星廠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聯合提案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。若屬於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聯合提案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，需由其中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家製造業者擔任主導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提案時須提供完整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先期規劃案結案報告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，若無前述報告者得以提供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概念驗證報告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需委外由具備相關能量之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協助作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建置輔導及系統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含軟體、硬體、資通訊、資安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。原則由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業者承包，若部分項目需分包，應敘明主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，及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對分包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之管理作法。</a:t>
              </a:r>
            </a:p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補助範圍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不包含廠商的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ERP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  <a:p>
              <a:pPr marL="265113" lvl="2" indent="-176213">
                <a:lnSpc>
                  <a:spcPct val="150000"/>
                </a:lnSpc>
                <a:buFont typeface="微軟正黑體" panose="020B0604030504040204" pitchFamily="34" charset="-120"/>
                <a:buChar char="-"/>
                <a:defRPr/>
              </a:pP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查核點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內必須包含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供應鏈串聯家數、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O.E.E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Lead Time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，自行設定驗證方式並占合理比例。</a:t>
              </a:r>
            </a:p>
          </p:txBody>
        </p:sp>
        <p:sp>
          <p:nvSpPr>
            <p:cNvPr id="21" name="圓角化同側角落矩形 8">
              <a:extLst>
                <a:ext uri="{FF2B5EF4-FFF2-40B4-BE49-F238E27FC236}">
                  <a16:creationId xmlns:a16="http://schemas.microsoft.com/office/drawing/2014/main" id="{B600F01B-3734-492C-8421-229B319AB221}"/>
                </a:ext>
              </a:extLst>
            </p:cNvPr>
            <p:cNvSpPr/>
            <p:nvPr/>
          </p:nvSpPr>
          <p:spPr>
            <a:xfrm>
              <a:off x="9540552" y="4130519"/>
              <a:ext cx="4220729" cy="288032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   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二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系統建置導入案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7763AC3-6E0D-43A2-B873-C30BD2E835DE}"/>
              </a:ext>
            </a:extLst>
          </p:cNvPr>
          <p:cNvSpPr/>
          <p:nvPr/>
        </p:nvSpPr>
        <p:spPr>
          <a:xfrm>
            <a:off x="762000" y="82569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補助類別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572" y="272288"/>
            <a:ext cx="2263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伍、附件</a:t>
            </a:r>
            <a:endParaRPr sz="4400"/>
          </a:p>
        </p:txBody>
      </p:sp>
      <p:sp>
        <p:nvSpPr>
          <p:cNvPr id="16" name="object 16"/>
          <p:cNvSpPr txBox="1"/>
          <p:nvPr/>
        </p:nvSpPr>
        <p:spPr>
          <a:xfrm>
            <a:off x="11728068" y="6465214"/>
            <a:ext cx="367030" cy="2997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76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7157" y="1974926"/>
            <a:ext cx="254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類 別 說 明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9327B0-53F9-434D-BFE5-BC12E969F338}"/>
              </a:ext>
            </a:extLst>
          </p:cNvPr>
          <p:cNvSpPr txBox="1"/>
          <p:nvPr/>
        </p:nvSpPr>
        <p:spPr>
          <a:xfrm>
            <a:off x="3310622" y="1295400"/>
            <a:ext cx="557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技術服務機構服務能量登入申請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1BEDE0-58A0-4810-A243-2391C94FE5E8}"/>
              </a:ext>
            </a:extLst>
          </p:cNvPr>
          <p:cNvSpPr/>
          <p:nvPr/>
        </p:nvSpPr>
        <p:spPr>
          <a:xfrm>
            <a:off x="2613347" y="4082881"/>
            <a:ext cx="6965307" cy="253441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申請資料網址：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經濟部產業發展署產業競爭力發展中心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https://assist.nat.gov.tw/wSite/ct?xItem=16961&amp;ctNode=219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數位發展部數位產業署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https://moda.gov.tw/ADI/services/apply-serivces/energy/1363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0BF8DC-ABBE-486C-8879-512ABBA49A26}"/>
              </a:ext>
            </a:extLst>
          </p:cNvPr>
          <p:cNvSpPr/>
          <p:nvPr/>
        </p:nvSpPr>
        <p:spPr>
          <a:xfrm>
            <a:off x="990600" y="2118065"/>
            <a:ext cx="495300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zh-TW" altLang="zh-TW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能量登錄類別：限自動化服務機構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、系統整合服務機構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、資料經濟服務機構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、管理顧問服務機構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、人工智慧技術服務機構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等項目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EE8EDD-F0CF-43CC-B9FE-2D1DD8B9FF12}"/>
              </a:ext>
            </a:extLst>
          </p:cNvPr>
          <p:cNvSpPr/>
          <p:nvPr/>
        </p:nvSpPr>
        <p:spPr>
          <a:xfrm>
            <a:off x="6324600" y="2118065"/>
            <a:ext cx="4953000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資安業者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能量登錄類別：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限資訊安全服務機構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(IS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類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等項目</a:t>
            </a:r>
          </a:p>
        </p:txBody>
      </p:sp>
    </p:spTree>
    <p:extLst>
      <p:ext uri="{BB962C8B-B14F-4D97-AF65-F5344CB8AC3E}">
        <p14:creationId xmlns:p14="http://schemas.microsoft.com/office/powerpoint/2010/main" val="1288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5856" y="6353047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5873" y="294386"/>
            <a:ext cx="1960880" cy="455930"/>
          </a:xfrm>
          <a:custGeom>
            <a:avLst/>
            <a:gdLst/>
            <a:ahLst/>
            <a:cxnLst/>
            <a:rect l="l" t="t" r="r" b="b"/>
            <a:pathLst>
              <a:path w="1960879" h="455930">
                <a:moveTo>
                  <a:pt x="151637" y="74041"/>
                </a:moveTo>
                <a:lnTo>
                  <a:pt x="106552" y="81915"/>
                </a:lnTo>
                <a:lnTo>
                  <a:pt x="111384" y="90295"/>
                </a:lnTo>
                <a:lnTo>
                  <a:pt x="115776" y="99044"/>
                </a:lnTo>
                <a:lnTo>
                  <a:pt x="119715" y="108150"/>
                </a:lnTo>
                <a:lnTo>
                  <a:pt x="123189" y="117602"/>
                </a:lnTo>
                <a:lnTo>
                  <a:pt x="170052" y="107950"/>
                </a:lnTo>
                <a:lnTo>
                  <a:pt x="166622" y="99615"/>
                </a:lnTo>
                <a:lnTo>
                  <a:pt x="162417" y="91186"/>
                </a:lnTo>
                <a:lnTo>
                  <a:pt x="157366" y="82571"/>
                </a:lnTo>
                <a:lnTo>
                  <a:pt x="151637" y="74041"/>
                </a:lnTo>
                <a:close/>
              </a:path>
              <a:path w="1960879" h="455930">
                <a:moveTo>
                  <a:pt x="362838" y="73025"/>
                </a:moveTo>
                <a:lnTo>
                  <a:pt x="318135" y="85217"/>
                </a:lnTo>
                <a:lnTo>
                  <a:pt x="324492" y="94456"/>
                </a:lnTo>
                <a:lnTo>
                  <a:pt x="329850" y="102933"/>
                </a:lnTo>
                <a:lnTo>
                  <a:pt x="334208" y="110648"/>
                </a:lnTo>
                <a:lnTo>
                  <a:pt x="337565" y="117602"/>
                </a:lnTo>
                <a:lnTo>
                  <a:pt x="381126" y="107950"/>
                </a:lnTo>
                <a:lnTo>
                  <a:pt x="378340" y="100046"/>
                </a:lnTo>
                <a:lnTo>
                  <a:pt x="374364" y="91582"/>
                </a:lnTo>
                <a:lnTo>
                  <a:pt x="369196" y="82571"/>
                </a:lnTo>
                <a:lnTo>
                  <a:pt x="362838" y="73025"/>
                </a:lnTo>
                <a:close/>
              </a:path>
              <a:path w="1960879" h="455930">
                <a:moveTo>
                  <a:pt x="283210" y="1905"/>
                </a:moveTo>
                <a:lnTo>
                  <a:pt x="264874" y="26838"/>
                </a:lnTo>
                <a:lnTo>
                  <a:pt x="244728" y="49260"/>
                </a:lnTo>
                <a:lnTo>
                  <a:pt x="222773" y="69181"/>
                </a:lnTo>
                <a:lnTo>
                  <a:pt x="199009" y="86614"/>
                </a:lnTo>
                <a:lnTo>
                  <a:pt x="234441" y="111506"/>
                </a:lnTo>
                <a:lnTo>
                  <a:pt x="249066" y="100046"/>
                </a:lnTo>
                <a:lnTo>
                  <a:pt x="261778" y="89154"/>
                </a:lnTo>
                <a:lnTo>
                  <a:pt x="272946" y="78537"/>
                </a:lnTo>
                <a:lnTo>
                  <a:pt x="282448" y="68326"/>
                </a:lnTo>
                <a:lnTo>
                  <a:pt x="444118" y="68326"/>
                </a:lnTo>
                <a:lnTo>
                  <a:pt x="444118" y="32385"/>
                </a:lnTo>
                <a:lnTo>
                  <a:pt x="312038" y="32385"/>
                </a:lnTo>
                <a:lnTo>
                  <a:pt x="317246" y="25273"/>
                </a:lnTo>
                <a:lnTo>
                  <a:pt x="320675" y="19685"/>
                </a:lnTo>
                <a:lnTo>
                  <a:pt x="322199" y="15494"/>
                </a:lnTo>
                <a:lnTo>
                  <a:pt x="283210" y="1905"/>
                </a:lnTo>
                <a:close/>
              </a:path>
              <a:path w="1960879" h="455930">
                <a:moveTo>
                  <a:pt x="82803" y="0"/>
                </a:moveTo>
                <a:lnTo>
                  <a:pt x="63490" y="25814"/>
                </a:lnTo>
                <a:lnTo>
                  <a:pt x="43259" y="47831"/>
                </a:lnTo>
                <a:lnTo>
                  <a:pt x="22099" y="66061"/>
                </a:lnTo>
                <a:lnTo>
                  <a:pt x="0" y="80518"/>
                </a:lnTo>
                <a:lnTo>
                  <a:pt x="28701" y="109982"/>
                </a:lnTo>
                <a:lnTo>
                  <a:pt x="41324" y="102240"/>
                </a:lnTo>
                <a:lnTo>
                  <a:pt x="54244" y="92725"/>
                </a:lnTo>
                <a:lnTo>
                  <a:pt x="67474" y="81424"/>
                </a:lnTo>
                <a:lnTo>
                  <a:pt x="81025" y="68326"/>
                </a:lnTo>
                <a:lnTo>
                  <a:pt x="216153" y="68326"/>
                </a:lnTo>
                <a:lnTo>
                  <a:pt x="216153" y="32385"/>
                </a:lnTo>
                <a:lnTo>
                  <a:pt x="110489" y="32385"/>
                </a:lnTo>
                <a:lnTo>
                  <a:pt x="122174" y="14097"/>
                </a:lnTo>
                <a:lnTo>
                  <a:pt x="82803" y="0"/>
                </a:lnTo>
                <a:close/>
              </a:path>
              <a:path w="1960879" h="455930">
                <a:moveTo>
                  <a:pt x="340487" y="411099"/>
                </a:moveTo>
                <a:lnTo>
                  <a:pt x="354584" y="453136"/>
                </a:lnTo>
                <a:lnTo>
                  <a:pt x="360299" y="453517"/>
                </a:lnTo>
                <a:lnTo>
                  <a:pt x="365633" y="453644"/>
                </a:lnTo>
                <a:lnTo>
                  <a:pt x="370966" y="453644"/>
                </a:lnTo>
                <a:lnTo>
                  <a:pt x="395803" y="451072"/>
                </a:lnTo>
                <a:lnTo>
                  <a:pt x="413543" y="443357"/>
                </a:lnTo>
                <a:lnTo>
                  <a:pt x="424187" y="430498"/>
                </a:lnTo>
                <a:lnTo>
                  <a:pt x="427635" y="413004"/>
                </a:lnTo>
                <a:lnTo>
                  <a:pt x="367284" y="413004"/>
                </a:lnTo>
                <a:lnTo>
                  <a:pt x="361043" y="412884"/>
                </a:lnTo>
                <a:lnTo>
                  <a:pt x="354504" y="412527"/>
                </a:lnTo>
                <a:lnTo>
                  <a:pt x="347656" y="411932"/>
                </a:lnTo>
                <a:lnTo>
                  <a:pt x="340487" y="411099"/>
                </a:lnTo>
                <a:close/>
              </a:path>
              <a:path w="1960879" h="455930">
                <a:moveTo>
                  <a:pt x="206375" y="123063"/>
                </a:moveTo>
                <a:lnTo>
                  <a:pt x="25273" y="123063"/>
                </a:lnTo>
                <a:lnTo>
                  <a:pt x="25273" y="450977"/>
                </a:lnTo>
                <a:lnTo>
                  <a:pt x="69341" y="450977"/>
                </a:lnTo>
                <a:lnTo>
                  <a:pt x="69341" y="253746"/>
                </a:lnTo>
                <a:lnTo>
                  <a:pt x="206375" y="253746"/>
                </a:lnTo>
                <a:lnTo>
                  <a:pt x="206375" y="221234"/>
                </a:lnTo>
                <a:lnTo>
                  <a:pt x="69341" y="221234"/>
                </a:lnTo>
                <a:lnTo>
                  <a:pt x="69341" y="203327"/>
                </a:lnTo>
                <a:lnTo>
                  <a:pt x="206375" y="203327"/>
                </a:lnTo>
                <a:lnTo>
                  <a:pt x="206375" y="172466"/>
                </a:lnTo>
                <a:lnTo>
                  <a:pt x="69341" y="172466"/>
                </a:lnTo>
                <a:lnTo>
                  <a:pt x="69341" y="156083"/>
                </a:lnTo>
                <a:lnTo>
                  <a:pt x="206375" y="156083"/>
                </a:lnTo>
                <a:lnTo>
                  <a:pt x="206375" y="123063"/>
                </a:lnTo>
                <a:close/>
              </a:path>
              <a:path w="1960879" h="455930">
                <a:moveTo>
                  <a:pt x="329311" y="275971"/>
                </a:moveTo>
                <a:lnTo>
                  <a:pt x="120141" y="275971"/>
                </a:lnTo>
                <a:lnTo>
                  <a:pt x="120141" y="413004"/>
                </a:lnTo>
                <a:lnTo>
                  <a:pt x="329311" y="413004"/>
                </a:lnTo>
                <a:lnTo>
                  <a:pt x="329311" y="379603"/>
                </a:lnTo>
                <a:lnTo>
                  <a:pt x="163322" y="379603"/>
                </a:lnTo>
                <a:lnTo>
                  <a:pt x="163322" y="358775"/>
                </a:lnTo>
                <a:lnTo>
                  <a:pt x="329311" y="358775"/>
                </a:lnTo>
                <a:lnTo>
                  <a:pt x="329311" y="327279"/>
                </a:lnTo>
                <a:lnTo>
                  <a:pt x="163322" y="327279"/>
                </a:lnTo>
                <a:lnTo>
                  <a:pt x="163322" y="309499"/>
                </a:lnTo>
                <a:lnTo>
                  <a:pt x="329311" y="309499"/>
                </a:lnTo>
                <a:lnTo>
                  <a:pt x="329311" y="275971"/>
                </a:lnTo>
                <a:close/>
              </a:path>
              <a:path w="1960879" h="455930">
                <a:moveTo>
                  <a:pt x="427736" y="123063"/>
                </a:moveTo>
                <a:lnTo>
                  <a:pt x="246125" y="123063"/>
                </a:lnTo>
                <a:lnTo>
                  <a:pt x="246125" y="253746"/>
                </a:lnTo>
                <a:lnTo>
                  <a:pt x="384048" y="253746"/>
                </a:lnTo>
                <a:lnTo>
                  <a:pt x="384048" y="402844"/>
                </a:lnTo>
                <a:lnTo>
                  <a:pt x="382397" y="406019"/>
                </a:lnTo>
                <a:lnTo>
                  <a:pt x="375792" y="411607"/>
                </a:lnTo>
                <a:lnTo>
                  <a:pt x="371855" y="413004"/>
                </a:lnTo>
                <a:lnTo>
                  <a:pt x="427635" y="413004"/>
                </a:lnTo>
                <a:lnTo>
                  <a:pt x="427736" y="221234"/>
                </a:lnTo>
                <a:lnTo>
                  <a:pt x="290195" y="221234"/>
                </a:lnTo>
                <a:lnTo>
                  <a:pt x="290195" y="203327"/>
                </a:lnTo>
                <a:lnTo>
                  <a:pt x="427736" y="203327"/>
                </a:lnTo>
                <a:lnTo>
                  <a:pt x="427736" y="172466"/>
                </a:lnTo>
                <a:lnTo>
                  <a:pt x="290195" y="172466"/>
                </a:lnTo>
                <a:lnTo>
                  <a:pt x="290195" y="156083"/>
                </a:lnTo>
                <a:lnTo>
                  <a:pt x="427736" y="156083"/>
                </a:lnTo>
                <a:lnTo>
                  <a:pt x="427736" y="123063"/>
                </a:lnTo>
                <a:close/>
              </a:path>
              <a:path w="1960879" h="455930">
                <a:moveTo>
                  <a:pt x="329311" y="358775"/>
                </a:moveTo>
                <a:lnTo>
                  <a:pt x="286258" y="358775"/>
                </a:lnTo>
                <a:lnTo>
                  <a:pt x="286258" y="379603"/>
                </a:lnTo>
                <a:lnTo>
                  <a:pt x="329311" y="379603"/>
                </a:lnTo>
                <a:lnTo>
                  <a:pt x="329311" y="358775"/>
                </a:lnTo>
                <a:close/>
              </a:path>
              <a:path w="1960879" h="455930">
                <a:moveTo>
                  <a:pt x="329311" y="309499"/>
                </a:moveTo>
                <a:lnTo>
                  <a:pt x="286258" y="309499"/>
                </a:lnTo>
                <a:lnTo>
                  <a:pt x="286258" y="327279"/>
                </a:lnTo>
                <a:lnTo>
                  <a:pt x="329311" y="327279"/>
                </a:lnTo>
                <a:lnTo>
                  <a:pt x="329311" y="309499"/>
                </a:lnTo>
                <a:close/>
              </a:path>
              <a:path w="1960879" h="455930">
                <a:moveTo>
                  <a:pt x="206375" y="203327"/>
                </a:moveTo>
                <a:lnTo>
                  <a:pt x="162305" y="203327"/>
                </a:lnTo>
                <a:lnTo>
                  <a:pt x="162305" y="221234"/>
                </a:lnTo>
                <a:lnTo>
                  <a:pt x="206375" y="221234"/>
                </a:lnTo>
                <a:lnTo>
                  <a:pt x="206375" y="203327"/>
                </a:lnTo>
                <a:close/>
              </a:path>
              <a:path w="1960879" h="455930">
                <a:moveTo>
                  <a:pt x="427736" y="203327"/>
                </a:moveTo>
                <a:lnTo>
                  <a:pt x="384048" y="203327"/>
                </a:lnTo>
                <a:lnTo>
                  <a:pt x="384048" y="221234"/>
                </a:lnTo>
                <a:lnTo>
                  <a:pt x="427736" y="221234"/>
                </a:lnTo>
                <a:lnTo>
                  <a:pt x="427736" y="203327"/>
                </a:lnTo>
                <a:close/>
              </a:path>
              <a:path w="1960879" h="455930">
                <a:moveTo>
                  <a:pt x="206375" y="156083"/>
                </a:moveTo>
                <a:lnTo>
                  <a:pt x="162305" y="156083"/>
                </a:lnTo>
                <a:lnTo>
                  <a:pt x="162305" y="172466"/>
                </a:lnTo>
                <a:lnTo>
                  <a:pt x="206375" y="172466"/>
                </a:lnTo>
                <a:lnTo>
                  <a:pt x="206375" y="156083"/>
                </a:lnTo>
                <a:close/>
              </a:path>
              <a:path w="1960879" h="455930">
                <a:moveTo>
                  <a:pt x="427736" y="156083"/>
                </a:moveTo>
                <a:lnTo>
                  <a:pt x="384048" y="156083"/>
                </a:lnTo>
                <a:lnTo>
                  <a:pt x="384048" y="172466"/>
                </a:lnTo>
                <a:lnTo>
                  <a:pt x="427736" y="172466"/>
                </a:lnTo>
                <a:lnTo>
                  <a:pt x="427736" y="156083"/>
                </a:lnTo>
                <a:close/>
              </a:path>
              <a:path w="1960879" h="455930">
                <a:moveTo>
                  <a:pt x="644016" y="362712"/>
                </a:moveTo>
                <a:lnTo>
                  <a:pt x="602361" y="362712"/>
                </a:lnTo>
                <a:lnTo>
                  <a:pt x="602361" y="451485"/>
                </a:lnTo>
                <a:lnTo>
                  <a:pt x="644016" y="451485"/>
                </a:lnTo>
                <a:lnTo>
                  <a:pt x="644016" y="362712"/>
                </a:lnTo>
                <a:close/>
              </a:path>
              <a:path w="1960879" h="455930">
                <a:moveTo>
                  <a:pt x="723138" y="322580"/>
                </a:moveTo>
                <a:lnTo>
                  <a:pt x="514985" y="322580"/>
                </a:lnTo>
                <a:lnTo>
                  <a:pt x="514985" y="362712"/>
                </a:lnTo>
                <a:lnTo>
                  <a:pt x="723138" y="362712"/>
                </a:lnTo>
                <a:lnTo>
                  <a:pt x="723138" y="322580"/>
                </a:lnTo>
                <a:close/>
              </a:path>
              <a:path w="1960879" h="455930">
                <a:moveTo>
                  <a:pt x="644016" y="281940"/>
                </a:moveTo>
                <a:lnTo>
                  <a:pt x="602361" y="281940"/>
                </a:lnTo>
                <a:lnTo>
                  <a:pt x="602361" y="322580"/>
                </a:lnTo>
                <a:lnTo>
                  <a:pt x="644016" y="322580"/>
                </a:lnTo>
                <a:lnTo>
                  <a:pt x="644016" y="281940"/>
                </a:lnTo>
                <a:close/>
              </a:path>
              <a:path w="1960879" h="455930">
                <a:moveTo>
                  <a:pt x="712977" y="242570"/>
                </a:moveTo>
                <a:lnTo>
                  <a:pt x="525652" y="242570"/>
                </a:lnTo>
                <a:lnTo>
                  <a:pt x="525652" y="281940"/>
                </a:lnTo>
                <a:lnTo>
                  <a:pt x="712977" y="281940"/>
                </a:lnTo>
                <a:lnTo>
                  <a:pt x="712977" y="242570"/>
                </a:lnTo>
                <a:close/>
              </a:path>
              <a:path w="1960879" h="455930">
                <a:moveTo>
                  <a:pt x="592201" y="177419"/>
                </a:moveTo>
                <a:lnTo>
                  <a:pt x="547624" y="177419"/>
                </a:lnTo>
                <a:lnTo>
                  <a:pt x="552767" y="193421"/>
                </a:lnTo>
                <a:lnTo>
                  <a:pt x="557339" y="209613"/>
                </a:lnTo>
                <a:lnTo>
                  <a:pt x="561339" y="225996"/>
                </a:lnTo>
                <a:lnTo>
                  <a:pt x="564768" y="242570"/>
                </a:lnTo>
                <a:lnTo>
                  <a:pt x="606425" y="242570"/>
                </a:lnTo>
                <a:lnTo>
                  <a:pt x="602827" y="223781"/>
                </a:lnTo>
                <a:lnTo>
                  <a:pt x="599265" y="206660"/>
                </a:lnTo>
                <a:lnTo>
                  <a:pt x="595727" y="191206"/>
                </a:lnTo>
                <a:lnTo>
                  <a:pt x="592201" y="177419"/>
                </a:lnTo>
                <a:close/>
              </a:path>
              <a:path w="1960879" h="455930">
                <a:moveTo>
                  <a:pt x="697864" y="177419"/>
                </a:moveTo>
                <a:lnTo>
                  <a:pt x="654685" y="177419"/>
                </a:lnTo>
                <a:lnTo>
                  <a:pt x="650474" y="193921"/>
                </a:lnTo>
                <a:lnTo>
                  <a:pt x="645667" y="210280"/>
                </a:lnTo>
                <a:lnTo>
                  <a:pt x="640290" y="226496"/>
                </a:lnTo>
                <a:lnTo>
                  <a:pt x="634364" y="242570"/>
                </a:lnTo>
                <a:lnTo>
                  <a:pt x="678052" y="242570"/>
                </a:lnTo>
                <a:lnTo>
                  <a:pt x="684363" y="223139"/>
                </a:lnTo>
                <a:lnTo>
                  <a:pt x="689768" y="205803"/>
                </a:lnTo>
                <a:lnTo>
                  <a:pt x="694269" y="190563"/>
                </a:lnTo>
                <a:lnTo>
                  <a:pt x="697864" y="177419"/>
                </a:lnTo>
                <a:close/>
              </a:path>
              <a:path w="1960879" h="455930">
                <a:moveTo>
                  <a:pt x="721105" y="136017"/>
                </a:moveTo>
                <a:lnTo>
                  <a:pt x="516127" y="136017"/>
                </a:lnTo>
                <a:lnTo>
                  <a:pt x="516127" y="177419"/>
                </a:lnTo>
                <a:lnTo>
                  <a:pt x="721105" y="177419"/>
                </a:lnTo>
                <a:lnTo>
                  <a:pt x="721105" y="136017"/>
                </a:lnTo>
                <a:close/>
              </a:path>
              <a:path w="1960879" h="455930">
                <a:moveTo>
                  <a:pt x="644016" y="98806"/>
                </a:moveTo>
                <a:lnTo>
                  <a:pt x="601472" y="98806"/>
                </a:lnTo>
                <a:lnTo>
                  <a:pt x="601472" y="136017"/>
                </a:lnTo>
                <a:lnTo>
                  <a:pt x="644016" y="136017"/>
                </a:lnTo>
                <a:lnTo>
                  <a:pt x="644016" y="98806"/>
                </a:lnTo>
                <a:close/>
              </a:path>
              <a:path w="1960879" h="455930">
                <a:moveTo>
                  <a:pt x="710946" y="58674"/>
                </a:moveTo>
                <a:lnTo>
                  <a:pt x="529843" y="58674"/>
                </a:lnTo>
                <a:lnTo>
                  <a:pt x="529843" y="98806"/>
                </a:lnTo>
                <a:lnTo>
                  <a:pt x="710946" y="98806"/>
                </a:lnTo>
                <a:lnTo>
                  <a:pt x="710946" y="58674"/>
                </a:lnTo>
                <a:close/>
              </a:path>
              <a:path w="1960879" h="455930">
                <a:moveTo>
                  <a:pt x="644016" y="10160"/>
                </a:moveTo>
                <a:lnTo>
                  <a:pt x="601472" y="10160"/>
                </a:lnTo>
                <a:lnTo>
                  <a:pt x="601472" y="58674"/>
                </a:lnTo>
                <a:lnTo>
                  <a:pt x="644016" y="58674"/>
                </a:lnTo>
                <a:lnTo>
                  <a:pt x="644016" y="10160"/>
                </a:lnTo>
                <a:close/>
              </a:path>
              <a:path w="1960879" h="455930">
                <a:moveTo>
                  <a:pt x="835405" y="214503"/>
                </a:moveTo>
                <a:lnTo>
                  <a:pt x="793241" y="214503"/>
                </a:lnTo>
                <a:lnTo>
                  <a:pt x="801100" y="257528"/>
                </a:lnTo>
                <a:lnTo>
                  <a:pt x="812101" y="296672"/>
                </a:lnTo>
                <a:lnTo>
                  <a:pt x="826246" y="331910"/>
                </a:lnTo>
                <a:lnTo>
                  <a:pt x="843534" y="363220"/>
                </a:lnTo>
                <a:lnTo>
                  <a:pt x="832796" y="377414"/>
                </a:lnTo>
                <a:lnTo>
                  <a:pt x="820213" y="391429"/>
                </a:lnTo>
                <a:lnTo>
                  <a:pt x="805797" y="405278"/>
                </a:lnTo>
                <a:lnTo>
                  <a:pt x="789559" y="418973"/>
                </a:lnTo>
                <a:lnTo>
                  <a:pt x="816990" y="453136"/>
                </a:lnTo>
                <a:lnTo>
                  <a:pt x="830756" y="440680"/>
                </a:lnTo>
                <a:lnTo>
                  <a:pt x="844057" y="427116"/>
                </a:lnTo>
                <a:lnTo>
                  <a:pt x="856906" y="412434"/>
                </a:lnTo>
                <a:lnTo>
                  <a:pt x="869314" y="396621"/>
                </a:lnTo>
                <a:lnTo>
                  <a:pt x="934653" y="396621"/>
                </a:lnTo>
                <a:lnTo>
                  <a:pt x="924274" y="388270"/>
                </a:lnTo>
                <a:lnTo>
                  <a:pt x="908200" y="373435"/>
                </a:lnTo>
                <a:lnTo>
                  <a:pt x="894079" y="358267"/>
                </a:lnTo>
                <a:lnTo>
                  <a:pt x="910175" y="319408"/>
                </a:lnTo>
                <a:lnTo>
                  <a:pt x="910548" y="318135"/>
                </a:lnTo>
                <a:lnTo>
                  <a:pt x="867283" y="318135"/>
                </a:lnTo>
                <a:lnTo>
                  <a:pt x="856829" y="296513"/>
                </a:lnTo>
                <a:lnTo>
                  <a:pt x="848033" y="272034"/>
                </a:lnTo>
                <a:lnTo>
                  <a:pt x="840891" y="244697"/>
                </a:lnTo>
                <a:lnTo>
                  <a:pt x="835405" y="214503"/>
                </a:lnTo>
                <a:close/>
              </a:path>
              <a:path w="1960879" h="455930">
                <a:moveTo>
                  <a:pt x="934653" y="396621"/>
                </a:moveTo>
                <a:lnTo>
                  <a:pt x="869314" y="396621"/>
                </a:lnTo>
                <a:lnTo>
                  <a:pt x="880883" y="408600"/>
                </a:lnTo>
                <a:lnTo>
                  <a:pt x="895572" y="421878"/>
                </a:lnTo>
                <a:lnTo>
                  <a:pt x="913356" y="436465"/>
                </a:lnTo>
                <a:lnTo>
                  <a:pt x="934211" y="452374"/>
                </a:lnTo>
                <a:lnTo>
                  <a:pt x="962278" y="416941"/>
                </a:lnTo>
                <a:lnTo>
                  <a:pt x="942300" y="402772"/>
                </a:lnTo>
                <a:lnTo>
                  <a:pt x="934653" y="396621"/>
                </a:lnTo>
                <a:close/>
              </a:path>
              <a:path w="1960879" h="455930">
                <a:moveTo>
                  <a:pt x="938149" y="16510"/>
                </a:moveTo>
                <a:lnTo>
                  <a:pt x="736726" y="16510"/>
                </a:lnTo>
                <a:lnTo>
                  <a:pt x="736726" y="450977"/>
                </a:lnTo>
                <a:lnTo>
                  <a:pt x="780541" y="450977"/>
                </a:lnTo>
                <a:lnTo>
                  <a:pt x="780541" y="214503"/>
                </a:lnTo>
                <a:lnTo>
                  <a:pt x="934065" y="214503"/>
                </a:lnTo>
                <a:lnTo>
                  <a:pt x="938910" y="173355"/>
                </a:lnTo>
                <a:lnTo>
                  <a:pt x="780541" y="173355"/>
                </a:lnTo>
                <a:lnTo>
                  <a:pt x="780541" y="59690"/>
                </a:lnTo>
                <a:lnTo>
                  <a:pt x="937185" y="59690"/>
                </a:lnTo>
                <a:lnTo>
                  <a:pt x="937482" y="53546"/>
                </a:lnTo>
                <a:lnTo>
                  <a:pt x="937982" y="35438"/>
                </a:lnTo>
                <a:lnTo>
                  <a:pt x="938149" y="16510"/>
                </a:lnTo>
                <a:close/>
              </a:path>
              <a:path w="1960879" h="455930">
                <a:moveTo>
                  <a:pt x="934065" y="214503"/>
                </a:moveTo>
                <a:lnTo>
                  <a:pt x="891539" y="214503"/>
                </a:lnTo>
                <a:lnTo>
                  <a:pt x="887074" y="244768"/>
                </a:lnTo>
                <a:lnTo>
                  <a:pt x="881528" y="272129"/>
                </a:lnTo>
                <a:lnTo>
                  <a:pt x="874948" y="296513"/>
                </a:lnTo>
                <a:lnTo>
                  <a:pt x="867283" y="318135"/>
                </a:lnTo>
                <a:lnTo>
                  <a:pt x="910548" y="318135"/>
                </a:lnTo>
                <a:lnTo>
                  <a:pt x="923020" y="275621"/>
                </a:lnTo>
                <a:lnTo>
                  <a:pt x="932602" y="226929"/>
                </a:lnTo>
                <a:lnTo>
                  <a:pt x="934065" y="214503"/>
                </a:lnTo>
                <a:close/>
              </a:path>
              <a:path w="1960879" h="455930">
                <a:moveTo>
                  <a:pt x="828166" y="107950"/>
                </a:moveTo>
                <a:lnTo>
                  <a:pt x="842772" y="148082"/>
                </a:lnTo>
                <a:lnTo>
                  <a:pt x="851408" y="148590"/>
                </a:lnTo>
                <a:lnTo>
                  <a:pt x="859409" y="148844"/>
                </a:lnTo>
                <a:lnTo>
                  <a:pt x="866775" y="148844"/>
                </a:lnTo>
                <a:lnTo>
                  <a:pt x="905511" y="145307"/>
                </a:lnTo>
                <a:lnTo>
                  <a:pt x="931783" y="113458"/>
                </a:lnTo>
                <a:lnTo>
                  <a:pt x="932689" y="108458"/>
                </a:lnTo>
                <a:lnTo>
                  <a:pt x="877951" y="108458"/>
                </a:lnTo>
                <a:lnTo>
                  <a:pt x="847201" y="108346"/>
                </a:lnTo>
                <a:lnTo>
                  <a:pt x="836213" y="108190"/>
                </a:lnTo>
                <a:lnTo>
                  <a:pt x="828166" y="107950"/>
                </a:lnTo>
                <a:close/>
              </a:path>
              <a:path w="1960879" h="455930">
                <a:moveTo>
                  <a:pt x="937185" y="59690"/>
                </a:moveTo>
                <a:lnTo>
                  <a:pt x="892555" y="59690"/>
                </a:lnTo>
                <a:lnTo>
                  <a:pt x="891795" y="76692"/>
                </a:lnTo>
                <a:lnTo>
                  <a:pt x="890666" y="89598"/>
                </a:lnTo>
                <a:lnTo>
                  <a:pt x="889180" y="98409"/>
                </a:lnTo>
                <a:lnTo>
                  <a:pt x="887349" y="103124"/>
                </a:lnTo>
                <a:lnTo>
                  <a:pt x="884681" y="106680"/>
                </a:lnTo>
                <a:lnTo>
                  <a:pt x="881634" y="108458"/>
                </a:lnTo>
                <a:lnTo>
                  <a:pt x="932689" y="108458"/>
                </a:lnTo>
                <a:lnTo>
                  <a:pt x="933888" y="101848"/>
                </a:lnTo>
                <a:lnTo>
                  <a:pt x="935481" y="87249"/>
                </a:lnTo>
                <a:lnTo>
                  <a:pt x="936648" y="70820"/>
                </a:lnTo>
                <a:lnTo>
                  <a:pt x="937185" y="59690"/>
                </a:lnTo>
                <a:close/>
              </a:path>
              <a:path w="1960879" h="455930">
                <a:moveTo>
                  <a:pt x="1285080" y="200406"/>
                </a:moveTo>
                <a:lnTo>
                  <a:pt x="1242186" y="200406"/>
                </a:lnTo>
                <a:lnTo>
                  <a:pt x="1257232" y="244617"/>
                </a:lnTo>
                <a:lnTo>
                  <a:pt x="1276573" y="286247"/>
                </a:lnTo>
                <a:lnTo>
                  <a:pt x="1300210" y="325296"/>
                </a:lnTo>
                <a:lnTo>
                  <a:pt x="1328145" y="361763"/>
                </a:lnTo>
                <a:lnTo>
                  <a:pt x="1360382" y="395649"/>
                </a:lnTo>
                <a:lnTo>
                  <a:pt x="1396921" y="426953"/>
                </a:lnTo>
                <a:lnTo>
                  <a:pt x="1437767" y="455676"/>
                </a:lnTo>
                <a:lnTo>
                  <a:pt x="1464945" y="418973"/>
                </a:lnTo>
                <a:lnTo>
                  <a:pt x="1423595" y="391431"/>
                </a:lnTo>
                <a:lnTo>
                  <a:pt x="1386962" y="360946"/>
                </a:lnTo>
                <a:lnTo>
                  <a:pt x="1355050" y="327513"/>
                </a:lnTo>
                <a:lnTo>
                  <a:pt x="1327863" y="291127"/>
                </a:lnTo>
                <a:lnTo>
                  <a:pt x="1305406" y="251784"/>
                </a:lnTo>
                <a:lnTo>
                  <a:pt x="1287683" y="209480"/>
                </a:lnTo>
                <a:lnTo>
                  <a:pt x="1285080" y="200406"/>
                </a:lnTo>
                <a:close/>
              </a:path>
              <a:path w="1960879" h="455930">
                <a:moveTo>
                  <a:pt x="1274699" y="164211"/>
                </a:moveTo>
                <a:lnTo>
                  <a:pt x="1206753" y="164211"/>
                </a:lnTo>
                <a:lnTo>
                  <a:pt x="1192075" y="211953"/>
                </a:lnTo>
                <a:lnTo>
                  <a:pt x="1170648" y="257142"/>
                </a:lnTo>
                <a:lnTo>
                  <a:pt x="1142476" y="299783"/>
                </a:lnTo>
                <a:lnTo>
                  <a:pt x="1107562" y="339884"/>
                </a:lnTo>
                <a:lnTo>
                  <a:pt x="1065910" y="377453"/>
                </a:lnTo>
                <a:lnTo>
                  <a:pt x="1017524" y="412496"/>
                </a:lnTo>
                <a:lnTo>
                  <a:pt x="1044448" y="451866"/>
                </a:lnTo>
                <a:lnTo>
                  <a:pt x="1085339" y="422661"/>
                </a:lnTo>
                <a:lnTo>
                  <a:pt x="1122016" y="391217"/>
                </a:lnTo>
                <a:lnTo>
                  <a:pt x="1154479" y="357533"/>
                </a:lnTo>
                <a:lnTo>
                  <a:pt x="1182727" y="321610"/>
                </a:lnTo>
                <a:lnTo>
                  <a:pt x="1206761" y="283448"/>
                </a:lnTo>
                <a:lnTo>
                  <a:pt x="1226581" y="243046"/>
                </a:lnTo>
                <a:lnTo>
                  <a:pt x="1242186" y="200406"/>
                </a:lnTo>
                <a:lnTo>
                  <a:pt x="1285080" y="200406"/>
                </a:lnTo>
                <a:lnTo>
                  <a:pt x="1274699" y="164211"/>
                </a:lnTo>
                <a:close/>
              </a:path>
              <a:path w="1960879" h="455930">
                <a:moveTo>
                  <a:pt x="1458595" y="118618"/>
                </a:moveTo>
                <a:lnTo>
                  <a:pt x="1027683" y="118618"/>
                </a:lnTo>
                <a:lnTo>
                  <a:pt x="1028192" y="164211"/>
                </a:lnTo>
                <a:lnTo>
                  <a:pt x="1458595" y="164211"/>
                </a:lnTo>
                <a:lnTo>
                  <a:pt x="1458595" y="118618"/>
                </a:lnTo>
                <a:close/>
              </a:path>
              <a:path w="1960879" h="455930">
                <a:moveTo>
                  <a:pt x="1264539" y="10160"/>
                </a:moveTo>
                <a:lnTo>
                  <a:pt x="1218946" y="10160"/>
                </a:lnTo>
                <a:lnTo>
                  <a:pt x="1218277" y="37661"/>
                </a:lnTo>
                <a:lnTo>
                  <a:pt x="1217025" y="64912"/>
                </a:lnTo>
                <a:lnTo>
                  <a:pt x="1215177" y="91902"/>
                </a:lnTo>
                <a:lnTo>
                  <a:pt x="1212723" y="118618"/>
                </a:lnTo>
                <a:lnTo>
                  <a:pt x="1260094" y="118618"/>
                </a:lnTo>
                <a:lnTo>
                  <a:pt x="1261735" y="95974"/>
                </a:lnTo>
                <a:lnTo>
                  <a:pt x="1263030" y="70342"/>
                </a:lnTo>
                <a:lnTo>
                  <a:pt x="1263969" y="41733"/>
                </a:lnTo>
                <a:lnTo>
                  <a:pt x="1264539" y="10160"/>
                </a:lnTo>
                <a:close/>
              </a:path>
              <a:path w="1960879" h="455930">
                <a:moveTo>
                  <a:pt x="1648591" y="174879"/>
                </a:moveTo>
                <a:lnTo>
                  <a:pt x="1602994" y="174879"/>
                </a:lnTo>
                <a:lnTo>
                  <a:pt x="1586013" y="205122"/>
                </a:lnTo>
                <a:lnTo>
                  <a:pt x="1568021" y="232616"/>
                </a:lnTo>
                <a:lnTo>
                  <a:pt x="1549005" y="257371"/>
                </a:lnTo>
                <a:lnTo>
                  <a:pt x="1528952" y="279400"/>
                </a:lnTo>
                <a:lnTo>
                  <a:pt x="1540636" y="316611"/>
                </a:lnTo>
                <a:lnTo>
                  <a:pt x="1563897" y="312394"/>
                </a:lnTo>
                <a:lnTo>
                  <a:pt x="1589468" y="307165"/>
                </a:lnTo>
                <a:lnTo>
                  <a:pt x="1617325" y="300912"/>
                </a:lnTo>
                <a:lnTo>
                  <a:pt x="1647444" y="293624"/>
                </a:lnTo>
                <a:lnTo>
                  <a:pt x="1688623" y="293624"/>
                </a:lnTo>
                <a:lnTo>
                  <a:pt x="1685911" y="281477"/>
                </a:lnTo>
                <a:lnTo>
                  <a:pt x="1681172" y="263906"/>
                </a:lnTo>
                <a:lnTo>
                  <a:pt x="1589912" y="263906"/>
                </a:lnTo>
                <a:lnTo>
                  <a:pt x="1617531" y="225851"/>
                </a:lnTo>
                <a:lnTo>
                  <a:pt x="1643221" y="184832"/>
                </a:lnTo>
                <a:lnTo>
                  <a:pt x="1648591" y="174879"/>
                </a:lnTo>
                <a:close/>
              </a:path>
              <a:path w="1960879" h="455930">
                <a:moveTo>
                  <a:pt x="1688623" y="293624"/>
                </a:moveTo>
                <a:lnTo>
                  <a:pt x="1647444" y="293624"/>
                </a:lnTo>
                <a:lnTo>
                  <a:pt x="1649349" y="299212"/>
                </a:lnTo>
                <a:lnTo>
                  <a:pt x="1651380" y="306705"/>
                </a:lnTo>
                <a:lnTo>
                  <a:pt x="1653285" y="316103"/>
                </a:lnTo>
                <a:lnTo>
                  <a:pt x="1691004" y="304292"/>
                </a:lnTo>
                <a:lnTo>
                  <a:pt x="1688623" y="293624"/>
                </a:lnTo>
                <a:close/>
              </a:path>
              <a:path w="1960879" h="455930">
                <a:moveTo>
                  <a:pt x="1664461" y="213487"/>
                </a:moveTo>
                <a:lnTo>
                  <a:pt x="1628012" y="225679"/>
                </a:lnTo>
                <a:lnTo>
                  <a:pt x="1631228" y="236087"/>
                </a:lnTo>
                <a:lnTo>
                  <a:pt x="1633632" y="244236"/>
                </a:lnTo>
                <a:lnTo>
                  <a:pt x="1635228" y="250128"/>
                </a:lnTo>
                <a:lnTo>
                  <a:pt x="1636014" y="253746"/>
                </a:lnTo>
                <a:lnTo>
                  <a:pt x="1622559" y="257315"/>
                </a:lnTo>
                <a:lnTo>
                  <a:pt x="1610391" y="260207"/>
                </a:lnTo>
                <a:lnTo>
                  <a:pt x="1599509" y="262407"/>
                </a:lnTo>
                <a:lnTo>
                  <a:pt x="1589912" y="263906"/>
                </a:lnTo>
                <a:lnTo>
                  <a:pt x="1681172" y="263906"/>
                </a:lnTo>
                <a:lnTo>
                  <a:pt x="1679781" y="258746"/>
                </a:lnTo>
                <a:lnTo>
                  <a:pt x="1672626" y="236083"/>
                </a:lnTo>
                <a:lnTo>
                  <a:pt x="1664461" y="213487"/>
                </a:lnTo>
                <a:close/>
              </a:path>
              <a:path w="1960879" h="455930">
                <a:moveTo>
                  <a:pt x="1600073" y="4445"/>
                </a:moveTo>
                <a:lnTo>
                  <a:pt x="1586311" y="46664"/>
                </a:lnTo>
                <a:lnTo>
                  <a:pt x="1570561" y="84359"/>
                </a:lnTo>
                <a:lnTo>
                  <a:pt x="1552834" y="117530"/>
                </a:lnTo>
                <a:lnTo>
                  <a:pt x="1533144" y="146177"/>
                </a:lnTo>
                <a:lnTo>
                  <a:pt x="1541272" y="184023"/>
                </a:lnTo>
                <a:lnTo>
                  <a:pt x="1569847" y="180022"/>
                </a:lnTo>
                <a:lnTo>
                  <a:pt x="1602994" y="174879"/>
                </a:lnTo>
                <a:lnTo>
                  <a:pt x="1648591" y="174879"/>
                </a:lnTo>
                <a:lnTo>
                  <a:pt x="1666958" y="140837"/>
                </a:lnTo>
                <a:lnTo>
                  <a:pt x="1670014" y="134239"/>
                </a:lnTo>
                <a:lnTo>
                  <a:pt x="1585976" y="134239"/>
                </a:lnTo>
                <a:lnTo>
                  <a:pt x="1601261" y="110541"/>
                </a:lnTo>
                <a:lnTo>
                  <a:pt x="1615487" y="83820"/>
                </a:lnTo>
                <a:lnTo>
                  <a:pt x="1628642" y="54050"/>
                </a:lnTo>
                <a:lnTo>
                  <a:pt x="1640712" y="21209"/>
                </a:lnTo>
                <a:lnTo>
                  <a:pt x="1600073" y="4445"/>
                </a:lnTo>
                <a:close/>
              </a:path>
              <a:path w="1960879" h="455930">
                <a:moveTo>
                  <a:pt x="1649349" y="72517"/>
                </a:moveTo>
                <a:lnTo>
                  <a:pt x="1630632" y="118969"/>
                </a:lnTo>
                <a:lnTo>
                  <a:pt x="1595336" y="133457"/>
                </a:lnTo>
                <a:lnTo>
                  <a:pt x="1585976" y="134239"/>
                </a:lnTo>
                <a:lnTo>
                  <a:pt x="1670014" y="134239"/>
                </a:lnTo>
                <a:lnTo>
                  <a:pt x="1688719" y="93853"/>
                </a:lnTo>
                <a:lnTo>
                  <a:pt x="1649349" y="72517"/>
                </a:lnTo>
                <a:close/>
              </a:path>
              <a:path w="1960879" h="455930">
                <a:moveTo>
                  <a:pt x="1960267" y="182626"/>
                </a:moveTo>
                <a:lnTo>
                  <a:pt x="1920240" y="182626"/>
                </a:lnTo>
                <a:lnTo>
                  <a:pt x="1920240" y="405892"/>
                </a:lnTo>
                <a:lnTo>
                  <a:pt x="1917573" y="408305"/>
                </a:lnTo>
                <a:lnTo>
                  <a:pt x="1912239" y="408305"/>
                </a:lnTo>
                <a:lnTo>
                  <a:pt x="1861947" y="408813"/>
                </a:lnTo>
                <a:lnTo>
                  <a:pt x="1872360" y="451866"/>
                </a:lnTo>
                <a:lnTo>
                  <a:pt x="1901011" y="451197"/>
                </a:lnTo>
                <a:lnTo>
                  <a:pt x="1938833" y="445811"/>
                </a:lnTo>
                <a:lnTo>
                  <a:pt x="1960118" y="416052"/>
                </a:lnTo>
                <a:lnTo>
                  <a:pt x="1960267" y="182626"/>
                </a:lnTo>
                <a:close/>
              </a:path>
              <a:path w="1960879" h="455930">
                <a:moveTo>
                  <a:pt x="1960372" y="18542"/>
                </a:moveTo>
                <a:lnTo>
                  <a:pt x="1699386" y="18542"/>
                </a:lnTo>
                <a:lnTo>
                  <a:pt x="1699386" y="450469"/>
                </a:lnTo>
                <a:lnTo>
                  <a:pt x="1741043" y="450469"/>
                </a:lnTo>
                <a:lnTo>
                  <a:pt x="1741043" y="182626"/>
                </a:lnTo>
                <a:lnTo>
                  <a:pt x="1960267" y="182626"/>
                </a:lnTo>
                <a:lnTo>
                  <a:pt x="1960293" y="141986"/>
                </a:lnTo>
                <a:lnTo>
                  <a:pt x="1741043" y="141986"/>
                </a:lnTo>
                <a:lnTo>
                  <a:pt x="1741043" y="60706"/>
                </a:lnTo>
                <a:lnTo>
                  <a:pt x="1960345" y="60706"/>
                </a:lnTo>
                <a:lnTo>
                  <a:pt x="1960372" y="18542"/>
                </a:lnTo>
                <a:close/>
              </a:path>
              <a:path w="1960879" h="455930">
                <a:moveTo>
                  <a:pt x="1791843" y="205359"/>
                </a:moveTo>
                <a:lnTo>
                  <a:pt x="1759330" y="205359"/>
                </a:lnTo>
                <a:lnTo>
                  <a:pt x="1759330" y="379095"/>
                </a:lnTo>
                <a:lnTo>
                  <a:pt x="1901571" y="379095"/>
                </a:lnTo>
                <a:lnTo>
                  <a:pt x="1901571" y="338455"/>
                </a:lnTo>
                <a:lnTo>
                  <a:pt x="1791843" y="338455"/>
                </a:lnTo>
                <a:lnTo>
                  <a:pt x="1791843" y="205359"/>
                </a:lnTo>
                <a:close/>
              </a:path>
              <a:path w="1960879" h="455930">
                <a:moveTo>
                  <a:pt x="1847087" y="182626"/>
                </a:moveTo>
                <a:lnTo>
                  <a:pt x="1812671" y="182626"/>
                </a:lnTo>
                <a:lnTo>
                  <a:pt x="1812671" y="338455"/>
                </a:lnTo>
                <a:lnTo>
                  <a:pt x="1847087" y="338455"/>
                </a:lnTo>
                <a:lnTo>
                  <a:pt x="1847087" y="182626"/>
                </a:lnTo>
                <a:close/>
              </a:path>
              <a:path w="1960879" h="455930">
                <a:moveTo>
                  <a:pt x="1901571" y="205359"/>
                </a:moveTo>
                <a:lnTo>
                  <a:pt x="1869185" y="205359"/>
                </a:lnTo>
                <a:lnTo>
                  <a:pt x="1869185" y="338455"/>
                </a:lnTo>
                <a:lnTo>
                  <a:pt x="1901571" y="338455"/>
                </a:lnTo>
                <a:lnTo>
                  <a:pt x="1901571" y="205359"/>
                </a:lnTo>
                <a:close/>
              </a:path>
              <a:path w="1960879" h="455930">
                <a:moveTo>
                  <a:pt x="1796542" y="71247"/>
                </a:moveTo>
                <a:lnTo>
                  <a:pt x="1755902" y="85217"/>
                </a:lnTo>
                <a:lnTo>
                  <a:pt x="1761597" y="100552"/>
                </a:lnTo>
                <a:lnTo>
                  <a:pt x="1766697" y="115125"/>
                </a:lnTo>
                <a:lnTo>
                  <a:pt x="1771225" y="128936"/>
                </a:lnTo>
                <a:lnTo>
                  <a:pt x="1775205" y="141986"/>
                </a:lnTo>
                <a:lnTo>
                  <a:pt x="1820291" y="141986"/>
                </a:lnTo>
                <a:lnTo>
                  <a:pt x="1814865" y="122860"/>
                </a:lnTo>
                <a:lnTo>
                  <a:pt x="1809083" y="104711"/>
                </a:lnTo>
                <a:lnTo>
                  <a:pt x="1802967" y="87514"/>
                </a:lnTo>
                <a:lnTo>
                  <a:pt x="1796542" y="71247"/>
                </a:lnTo>
                <a:close/>
              </a:path>
              <a:path w="1960879" h="455930">
                <a:moveTo>
                  <a:pt x="1860042" y="70866"/>
                </a:moveTo>
                <a:lnTo>
                  <a:pt x="1855184" y="91533"/>
                </a:lnTo>
                <a:lnTo>
                  <a:pt x="1850326" y="110283"/>
                </a:lnTo>
                <a:lnTo>
                  <a:pt x="1845468" y="127105"/>
                </a:lnTo>
                <a:lnTo>
                  <a:pt x="1840610" y="141986"/>
                </a:lnTo>
                <a:lnTo>
                  <a:pt x="1884806" y="141986"/>
                </a:lnTo>
                <a:lnTo>
                  <a:pt x="1888259" y="131171"/>
                </a:lnTo>
                <a:lnTo>
                  <a:pt x="1892141" y="117951"/>
                </a:lnTo>
                <a:lnTo>
                  <a:pt x="1896451" y="102302"/>
                </a:lnTo>
                <a:lnTo>
                  <a:pt x="1901190" y="84201"/>
                </a:lnTo>
                <a:lnTo>
                  <a:pt x="1860042" y="70866"/>
                </a:lnTo>
                <a:close/>
              </a:path>
              <a:path w="1960879" h="455930">
                <a:moveTo>
                  <a:pt x="1960345" y="60706"/>
                </a:moveTo>
                <a:lnTo>
                  <a:pt x="1920240" y="60706"/>
                </a:lnTo>
                <a:lnTo>
                  <a:pt x="1920240" y="141986"/>
                </a:lnTo>
                <a:lnTo>
                  <a:pt x="1960293" y="141986"/>
                </a:lnTo>
                <a:lnTo>
                  <a:pt x="1960345" y="60706"/>
                </a:lnTo>
                <a:close/>
              </a:path>
              <a:path w="1960879" h="455930">
                <a:moveTo>
                  <a:pt x="1676146" y="326263"/>
                </a:moveTo>
                <a:lnTo>
                  <a:pt x="1643126" y="332232"/>
                </a:lnTo>
                <a:lnTo>
                  <a:pt x="1647225" y="351545"/>
                </a:lnTo>
                <a:lnTo>
                  <a:pt x="1650777" y="370824"/>
                </a:lnTo>
                <a:lnTo>
                  <a:pt x="1653805" y="390078"/>
                </a:lnTo>
                <a:lnTo>
                  <a:pt x="1656333" y="409321"/>
                </a:lnTo>
                <a:lnTo>
                  <a:pt x="1691004" y="402336"/>
                </a:lnTo>
                <a:lnTo>
                  <a:pt x="1688433" y="383377"/>
                </a:lnTo>
                <a:lnTo>
                  <a:pt x="1685099" y="364394"/>
                </a:lnTo>
                <a:lnTo>
                  <a:pt x="1681003" y="345364"/>
                </a:lnTo>
                <a:lnTo>
                  <a:pt x="1676146" y="326263"/>
                </a:lnTo>
                <a:close/>
              </a:path>
              <a:path w="1960879" h="455930">
                <a:moveTo>
                  <a:pt x="1547241" y="327279"/>
                </a:moveTo>
                <a:lnTo>
                  <a:pt x="1543673" y="359737"/>
                </a:lnTo>
                <a:lnTo>
                  <a:pt x="1539081" y="388731"/>
                </a:lnTo>
                <a:lnTo>
                  <a:pt x="1533489" y="414272"/>
                </a:lnTo>
                <a:lnTo>
                  <a:pt x="1526921" y="436372"/>
                </a:lnTo>
                <a:lnTo>
                  <a:pt x="1565655" y="453644"/>
                </a:lnTo>
                <a:lnTo>
                  <a:pt x="1572059" y="431095"/>
                </a:lnTo>
                <a:lnTo>
                  <a:pt x="1577736" y="404034"/>
                </a:lnTo>
                <a:lnTo>
                  <a:pt x="1582675" y="372473"/>
                </a:lnTo>
                <a:lnTo>
                  <a:pt x="1586865" y="336423"/>
                </a:lnTo>
                <a:lnTo>
                  <a:pt x="1547241" y="327279"/>
                </a:lnTo>
                <a:close/>
              </a:path>
              <a:path w="1960879" h="455930">
                <a:moveTo>
                  <a:pt x="1629536" y="333756"/>
                </a:moveTo>
                <a:lnTo>
                  <a:pt x="1596135" y="337947"/>
                </a:lnTo>
                <a:lnTo>
                  <a:pt x="1599822" y="366930"/>
                </a:lnTo>
                <a:lnTo>
                  <a:pt x="1602295" y="393128"/>
                </a:lnTo>
                <a:lnTo>
                  <a:pt x="1603529" y="416563"/>
                </a:lnTo>
                <a:lnTo>
                  <a:pt x="1603502" y="437261"/>
                </a:lnTo>
                <a:lnTo>
                  <a:pt x="1641728" y="432816"/>
                </a:lnTo>
                <a:lnTo>
                  <a:pt x="1640395" y="407890"/>
                </a:lnTo>
                <a:lnTo>
                  <a:pt x="1637918" y="383047"/>
                </a:lnTo>
                <a:lnTo>
                  <a:pt x="1634299" y="358324"/>
                </a:lnTo>
                <a:lnTo>
                  <a:pt x="1629536" y="33375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7453" y="183006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簡報大綱</a:t>
            </a:r>
          </a:p>
        </p:txBody>
      </p:sp>
      <p:sp>
        <p:nvSpPr>
          <p:cNvPr id="5" name="object 5"/>
          <p:cNvSpPr/>
          <p:nvPr/>
        </p:nvSpPr>
        <p:spPr>
          <a:xfrm>
            <a:off x="10686288" y="0"/>
            <a:ext cx="1498091" cy="303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0278" y="995204"/>
            <a:ext cx="824392" cy="82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67493" y="1157477"/>
            <a:ext cx="393191" cy="393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67493" y="1157477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93191" y="196596"/>
                </a:moveTo>
                <a:lnTo>
                  <a:pt x="388000" y="241676"/>
                </a:lnTo>
                <a:lnTo>
                  <a:pt x="373211" y="283057"/>
                </a:lnTo>
                <a:lnTo>
                  <a:pt x="350004" y="319560"/>
                </a:lnTo>
                <a:lnTo>
                  <a:pt x="319560" y="350004"/>
                </a:lnTo>
                <a:lnTo>
                  <a:pt x="283057" y="373211"/>
                </a:lnTo>
                <a:lnTo>
                  <a:pt x="241676" y="388000"/>
                </a:lnTo>
                <a:lnTo>
                  <a:pt x="196596" y="393192"/>
                </a:lnTo>
                <a:lnTo>
                  <a:pt x="151515" y="388000"/>
                </a:lnTo>
                <a:lnTo>
                  <a:pt x="110134" y="373211"/>
                </a:lnTo>
                <a:lnTo>
                  <a:pt x="73631" y="350004"/>
                </a:lnTo>
                <a:lnTo>
                  <a:pt x="43187" y="319560"/>
                </a:lnTo>
                <a:lnTo>
                  <a:pt x="19980" y="283057"/>
                </a:lnTo>
                <a:lnTo>
                  <a:pt x="5191" y="241676"/>
                </a:lnTo>
                <a:lnTo>
                  <a:pt x="0" y="196596"/>
                </a:lnTo>
                <a:lnTo>
                  <a:pt x="5191" y="151515"/>
                </a:lnTo>
                <a:lnTo>
                  <a:pt x="19980" y="110134"/>
                </a:lnTo>
                <a:lnTo>
                  <a:pt x="43187" y="73631"/>
                </a:lnTo>
                <a:lnTo>
                  <a:pt x="73631" y="43187"/>
                </a:lnTo>
                <a:lnTo>
                  <a:pt x="110134" y="19980"/>
                </a:lnTo>
                <a:lnTo>
                  <a:pt x="151515" y="5191"/>
                </a:lnTo>
                <a:lnTo>
                  <a:pt x="196596" y="0"/>
                </a:lnTo>
                <a:lnTo>
                  <a:pt x="241676" y="5191"/>
                </a:lnTo>
                <a:lnTo>
                  <a:pt x="283057" y="19980"/>
                </a:lnTo>
                <a:lnTo>
                  <a:pt x="319560" y="43187"/>
                </a:lnTo>
                <a:lnTo>
                  <a:pt x="350004" y="73631"/>
                </a:lnTo>
                <a:lnTo>
                  <a:pt x="373211" y="110134"/>
                </a:lnTo>
                <a:lnTo>
                  <a:pt x="388000" y="151515"/>
                </a:lnTo>
                <a:lnTo>
                  <a:pt x="393191" y="19659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0259" y="1190256"/>
            <a:ext cx="324612" cy="32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79507" y="1508747"/>
            <a:ext cx="1130566" cy="1130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38409" y="1742694"/>
            <a:ext cx="556260" cy="556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8409" y="174269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59" h="556260">
                <a:moveTo>
                  <a:pt x="556260" y="278129"/>
                </a:moveTo>
                <a:lnTo>
                  <a:pt x="552618" y="323259"/>
                </a:lnTo>
                <a:lnTo>
                  <a:pt x="542074" y="366064"/>
                </a:lnTo>
                <a:lnTo>
                  <a:pt x="525203" y="405974"/>
                </a:lnTo>
                <a:lnTo>
                  <a:pt x="502578" y="442417"/>
                </a:lnTo>
                <a:lnTo>
                  <a:pt x="474773" y="474821"/>
                </a:lnTo>
                <a:lnTo>
                  <a:pt x="442362" y="502615"/>
                </a:lnTo>
                <a:lnTo>
                  <a:pt x="405918" y="525227"/>
                </a:lnTo>
                <a:lnTo>
                  <a:pt x="366016" y="542086"/>
                </a:lnTo>
                <a:lnTo>
                  <a:pt x="323228" y="552621"/>
                </a:lnTo>
                <a:lnTo>
                  <a:pt x="278130" y="556259"/>
                </a:lnTo>
                <a:lnTo>
                  <a:pt x="233000" y="552621"/>
                </a:lnTo>
                <a:lnTo>
                  <a:pt x="190195" y="542086"/>
                </a:lnTo>
                <a:lnTo>
                  <a:pt x="150285" y="525227"/>
                </a:lnTo>
                <a:lnTo>
                  <a:pt x="113842" y="502615"/>
                </a:lnTo>
                <a:lnTo>
                  <a:pt x="81438" y="474821"/>
                </a:lnTo>
                <a:lnTo>
                  <a:pt x="53644" y="442417"/>
                </a:lnTo>
                <a:lnTo>
                  <a:pt x="31032" y="405974"/>
                </a:lnTo>
                <a:lnTo>
                  <a:pt x="14173" y="366064"/>
                </a:lnTo>
                <a:lnTo>
                  <a:pt x="3638" y="323259"/>
                </a:lnTo>
                <a:lnTo>
                  <a:pt x="0" y="278129"/>
                </a:lnTo>
                <a:lnTo>
                  <a:pt x="3638" y="233000"/>
                </a:lnTo>
                <a:lnTo>
                  <a:pt x="14173" y="190195"/>
                </a:lnTo>
                <a:lnTo>
                  <a:pt x="31032" y="150285"/>
                </a:lnTo>
                <a:lnTo>
                  <a:pt x="53644" y="113842"/>
                </a:lnTo>
                <a:lnTo>
                  <a:pt x="81438" y="81438"/>
                </a:lnTo>
                <a:lnTo>
                  <a:pt x="113842" y="53644"/>
                </a:lnTo>
                <a:lnTo>
                  <a:pt x="150285" y="31032"/>
                </a:lnTo>
                <a:lnTo>
                  <a:pt x="190195" y="14173"/>
                </a:lnTo>
                <a:lnTo>
                  <a:pt x="233000" y="3638"/>
                </a:lnTo>
                <a:lnTo>
                  <a:pt x="278130" y="0"/>
                </a:lnTo>
                <a:lnTo>
                  <a:pt x="323228" y="3638"/>
                </a:lnTo>
                <a:lnTo>
                  <a:pt x="366016" y="14173"/>
                </a:lnTo>
                <a:lnTo>
                  <a:pt x="405918" y="31032"/>
                </a:lnTo>
                <a:lnTo>
                  <a:pt x="442362" y="53644"/>
                </a:lnTo>
                <a:lnTo>
                  <a:pt x="474773" y="81438"/>
                </a:lnTo>
                <a:lnTo>
                  <a:pt x="502578" y="113842"/>
                </a:lnTo>
                <a:lnTo>
                  <a:pt x="525203" y="150285"/>
                </a:lnTo>
                <a:lnTo>
                  <a:pt x="542074" y="190195"/>
                </a:lnTo>
                <a:lnTo>
                  <a:pt x="552618" y="233000"/>
                </a:lnTo>
                <a:lnTo>
                  <a:pt x="556260" y="27812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84892" y="1789188"/>
            <a:ext cx="461772" cy="461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85347" y="1295400"/>
            <a:ext cx="1406652" cy="1429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44250" y="1529333"/>
            <a:ext cx="854964" cy="854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44250" y="1529333"/>
            <a:ext cx="855344" cy="855344"/>
          </a:xfrm>
          <a:custGeom>
            <a:avLst/>
            <a:gdLst/>
            <a:ahLst/>
            <a:cxnLst/>
            <a:rect l="l" t="t" r="r" b="b"/>
            <a:pathLst>
              <a:path w="855345" h="855344">
                <a:moveTo>
                  <a:pt x="854964" y="427481"/>
                </a:moveTo>
                <a:lnTo>
                  <a:pt x="852455" y="474061"/>
                </a:lnTo>
                <a:lnTo>
                  <a:pt x="845104" y="519187"/>
                </a:lnTo>
                <a:lnTo>
                  <a:pt x="833170" y="562599"/>
                </a:lnTo>
                <a:lnTo>
                  <a:pt x="816915" y="604037"/>
                </a:lnTo>
                <a:lnTo>
                  <a:pt x="796600" y="643240"/>
                </a:lnTo>
                <a:lnTo>
                  <a:pt x="772485" y="679947"/>
                </a:lnTo>
                <a:lnTo>
                  <a:pt x="744830" y="713898"/>
                </a:lnTo>
                <a:lnTo>
                  <a:pt x="713898" y="744830"/>
                </a:lnTo>
                <a:lnTo>
                  <a:pt x="679947" y="772485"/>
                </a:lnTo>
                <a:lnTo>
                  <a:pt x="643240" y="796600"/>
                </a:lnTo>
                <a:lnTo>
                  <a:pt x="604037" y="816915"/>
                </a:lnTo>
                <a:lnTo>
                  <a:pt x="562599" y="833170"/>
                </a:lnTo>
                <a:lnTo>
                  <a:pt x="519187" y="845104"/>
                </a:lnTo>
                <a:lnTo>
                  <a:pt x="474061" y="852455"/>
                </a:lnTo>
                <a:lnTo>
                  <a:pt x="427481" y="854963"/>
                </a:lnTo>
                <a:lnTo>
                  <a:pt x="380902" y="852455"/>
                </a:lnTo>
                <a:lnTo>
                  <a:pt x="335776" y="845104"/>
                </a:lnTo>
                <a:lnTo>
                  <a:pt x="292364" y="833170"/>
                </a:lnTo>
                <a:lnTo>
                  <a:pt x="250926" y="816915"/>
                </a:lnTo>
                <a:lnTo>
                  <a:pt x="211723" y="796600"/>
                </a:lnTo>
                <a:lnTo>
                  <a:pt x="175016" y="772485"/>
                </a:lnTo>
                <a:lnTo>
                  <a:pt x="141065" y="744830"/>
                </a:lnTo>
                <a:lnTo>
                  <a:pt x="110133" y="713898"/>
                </a:lnTo>
                <a:lnTo>
                  <a:pt x="82478" y="679947"/>
                </a:lnTo>
                <a:lnTo>
                  <a:pt x="58363" y="643240"/>
                </a:lnTo>
                <a:lnTo>
                  <a:pt x="38048" y="604037"/>
                </a:lnTo>
                <a:lnTo>
                  <a:pt x="21793" y="562599"/>
                </a:lnTo>
                <a:lnTo>
                  <a:pt x="9859" y="519187"/>
                </a:lnTo>
                <a:lnTo>
                  <a:pt x="2508" y="474061"/>
                </a:lnTo>
                <a:lnTo>
                  <a:pt x="0" y="427481"/>
                </a:lnTo>
                <a:lnTo>
                  <a:pt x="2508" y="380902"/>
                </a:lnTo>
                <a:lnTo>
                  <a:pt x="9859" y="335776"/>
                </a:lnTo>
                <a:lnTo>
                  <a:pt x="21793" y="292364"/>
                </a:lnTo>
                <a:lnTo>
                  <a:pt x="38048" y="250926"/>
                </a:lnTo>
                <a:lnTo>
                  <a:pt x="58363" y="211723"/>
                </a:lnTo>
                <a:lnTo>
                  <a:pt x="82478" y="175016"/>
                </a:lnTo>
                <a:lnTo>
                  <a:pt x="110133" y="141065"/>
                </a:lnTo>
                <a:lnTo>
                  <a:pt x="141065" y="110133"/>
                </a:lnTo>
                <a:lnTo>
                  <a:pt x="175016" y="82478"/>
                </a:lnTo>
                <a:lnTo>
                  <a:pt x="211723" y="58363"/>
                </a:lnTo>
                <a:lnTo>
                  <a:pt x="250926" y="38048"/>
                </a:lnTo>
                <a:lnTo>
                  <a:pt x="292364" y="21793"/>
                </a:lnTo>
                <a:lnTo>
                  <a:pt x="335776" y="9859"/>
                </a:lnTo>
                <a:lnTo>
                  <a:pt x="380902" y="2508"/>
                </a:lnTo>
                <a:lnTo>
                  <a:pt x="427481" y="0"/>
                </a:lnTo>
                <a:lnTo>
                  <a:pt x="474061" y="2508"/>
                </a:lnTo>
                <a:lnTo>
                  <a:pt x="519187" y="9859"/>
                </a:lnTo>
                <a:lnTo>
                  <a:pt x="562599" y="21793"/>
                </a:lnTo>
                <a:lnTo>
                  <a:pt x="604037" y="38048"/>
                </a:lnTo>
                <a:lnTo>
                  <a:pt x="643240" y="58363"/>
                </a:lnTo>
                <a:lnTo>
                  <a:pt x="679947" y="82478"/>
                </a:lnTo>
                <a:lnTo>
                  <a:pt x="713898" y="110133"/>
                </a:lnTo>
                <a:lnTo>
                  <a:pt x="744830" y="141065"/>
                </a:lnTo>
                <a:lnTo>
                  <a:pt x="772485" y="175016"/>
                </a:lnTo>
                <a:lnTo>
                  <a:pt x="796600" y="211723"/>
                </a:lnTo>
                <a:lnTo>
                  <a:pt x="816915" y="250926"/>
                </a:lnTo>
                <a:lnTo>
                  <a:pt x="833170" y="292364"/>
                </a:lnTo>
                <a:lnTo>
                  <a:pt x="845104" y="335776"/>
                </a:lnTo>
                <a:lnTo>
                  <a:pt x="852455" y="380902"/>
                </a:lnTo>
                <a:lnTo>
                  <a:pt x="854964" y="42748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16640" y="1601724"/>
            <a:ext cx="707135" cy="707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67188" y="1042416"/>
            <a:ext cx="1123061" cy="1123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26090" y="1276350"/>
            <a:ext cx="548639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26090" y="12763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639" y="274320"/>
                </a:moveTo>
                <a:lnTo>
                  <a:pt x="544220" y="323631"/>
                </a:lnTo>
                <a:lnTo>
                  <a:pt x="531478" y="370042"/>
                </a:lnTo>
                <a:lnTo>
                  <a:pt x="511189" y="412778"/>
                </a:lnTo>
                <a:lnTo>
                  <a:pt x="484126" y="451064"/>
                </a:lnTo>
                <a:lnTo>
                  <a:pt x="451064" y="484126"/>
                </a:lnTo>
                <a:lnTo>
                  <a:pt x="412778" y="511189"/>
                </a:lnTo>
                <a:lnTo>
                  <a:pt x="370042" y="531478"/>
                </a:lnTo>
                <a:lnTo>
                  <a:pt x="323631" y="544220"/>
                </a:lnTo>
                <a:lnTo>
                  <a:pt x="274319" y="548639"/>
                </a:lnTo>
                <a:lnTo>
                  <a:pt x="225008" y="544220"/>
                </a:lnTo>
                <a:lnTo>
                  <a:pt x="178597" y="531478"/>
                </a:lnTo>
                <a:lnTo>
                  <a:pt x="135861" y="511189"/>
                </a:lnTo>
                <a:lnTo>
                  <a:pt x="97575" y="484126"/>
                </a:lnTo>
                <a:lnTo>
                  <a:pt x="64513" y="451064"/>
                </a:lnTo>
                <a:lnTo>
                  <a:pt x="37450" y="412778"/>
                </a:lnTo>
                <a:lnTo>
                  <a:pt x="17161" y="370042"/>
                </a:lnTo>
                <a:lnTo>
                  <a:pt x="4419" y="323631"/>
                </a:lnTo>
                <a:lnTo>
                  <a:pt x="0" y="274320"/>
                </a:lnTo>
                <a:lnTo>
                  <a:pt x="4419" y="225008"/>
                </a:lnTo>
                <a:lnTo>
                  <a:pt x="17161" y="178597"/>
                </a:lnTo>
                <a:lnTo>
                  <a:pt x="37450" y="135861"/>
                </a:lnTo>
                <a:lnTo>
                  <a:pt x="64513" y="97575"/>
                </a:lnTo>
                <a:lnTo>
                  <a:pt x="97575" y="64513"/>
                </a:lnTo>
                <a:lnTo>
                  <a:pt x="135861" y="37450"/>
                </a:lnTo>
                <a:lnTo>
                  <a:pt x="178597" y="17161"/>
                </a:lnTo>
                <a:lnTo>
                  <a:pt x="225008" y="4419"/>
                </a:lnTo>
                <a:lnTo>
                  <a:pt x="274319" y="0"/>
                </a:lnTo>
                <a:lnTo>
                  <a:pt x="323631" y="4419"/>
                </a:lnTo>
                <a:lnTo>
                  <a:pt x="370042" y="17161"/>
                </a:lnTo>
                <a:lnTo>
                  <a:pt x="412778" y="37450"/>
                </a:lnTo>
                <a:lnTo>
                  <a:pt x="451064" y="64513"/>
                </a:lnTo>
                <a:lnTo>
                  <a:pt x="484126" y="97575"/>
                </a:lnTo>
                <a:lnTo>
                  <a:pt x="511189" y="135861"/>
                </a:lnTo>
                <a:lnTo>
                  <a:pt x="531478" y="178597"/>
                </a:lnTo>
                <a:lnTo>
                  <a:pt x="544220" y="225008"/>
                </a:lnTo>
                <a:lnTo>
                  <a:pt x="548639" y="2743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2571" y="1321295"/>
            <a:ext cx="454151" cy="454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92868" y="28994"/>
            <a:ext cx="849083" cy="849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51769" y="262890"/>
            <a:ext cx="274320" cy="274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51769" y="26289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137159"/>
                </a:moveTo>
                <a:lnTo>
                  <a:pt x="267321" y="180490"/>
                </a:lnTo>
                <a:lnTo>
                  <a:pt x="247838" y="218139"/>
                </a:lnTo>
                <a:lnTo>
                  <a:pt x="218139" y="247838"/>
                </a:lnTo>
                <a:lnTo>
                  <a:pt x="180490" y="267321"/>
                </a:lnTo>
                <a:lnTo>
                  <a:pt x="137159" y="274319"/>
                </a:lnTo>
                <a:lnTo>
                  <a:pt x="93829" y="267321"/>
                </a:lnTo>
                <a:lnTo>
                  <a:pt x="56180" y="247838"/>
                </a:lnTo>
                <a:lnTo>
                  <a:pt x="26481" y="218139"/>
                </a:lnTo>
                <a:lnTo>
                  <a:pt x="6998" y="180490"/>
                </a:lnTo>
                <a:lnTo>
                  <a:pt x="0" y="137159"/>
                </a:ln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59" y="0"/>
                </a:lnTo>
                <a:lnTo>
                  <a:pt x="180490" y="6998"/>
                </a:lnTo>
                <a:lnTo>
                  <a:pt x="218139" y="26481"/>
                </a:lnTo>
                <a:lnTo>
                  <a:pt x="247838" y="56180"/>
                </a:lnTo>
                <a:lnTo>
                  <a:pt x="267321" y="93829"/>
                </a:lnTo>
                <a:lnTo>
                  <a:pt x="274320" y="13715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73868" y="283476"/>
            <a:ext cx="228600" cy="228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0216" y="533400"/>
            <a:ext cx="1355090" cy="13550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69118" y="767333"/>
            <a:ext cx="780287" cy="7802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69118" y="767333"/>
            <a:ext cx="780415" cy="780415"/>
          </a:xfrm>
          <a:custGeom>
            <a:avLst/>
            <a:gdLst/>
            <a:ahLst/>
            <a:cxnLst/>
            <a:rect l="l" t="t" r="r" b="b"/>
            <a:pathLst>
              <a:path w="780415" h="780415">
                <a:moveTo>
                  <a:pt x="780287" y="390143"/>
                </a:moveTo>
                <a:lnTo>
                  <a:pt x="777249" y="439092"/>
                </a:lnTo>
                <a:lnTo>
                  <a:pt x="768375" y="486223"/>
                </a:lnTo>
                <a:lnTo>
                  <a:pt x="754032" y="531172"/>
                </a:lnTo>
                <a:lnTo>
                  <a:pt x="734586" y="573574"/>
                </a:lnTo>
                <a:lnTo>
                  <a:pt x="710400" y="613062"/>
                </a:lnTo>
                <a:lnTo>
                  <a:pt x="681841" y="649273"/>
                </a:lnTo>
                <a:lnTo>
                  <a:pt x="649273" y="681841"/>
                </a:lnTo>
                <a:lnTo>
                  <a:pt x="613062" y="710400"/>
                </a:lnTo>
                <a:lnTo>
                  <a:pt x="573574" y="734586"/>
                </a:lnTo>
                <a:lnTo>
                  <a:pt x="531172" y="754032"/>
                </a:lnTo>
                <a:lnTo>
                  <a:pt x="486223" y="768375"/>
                </a:lnTo>
                <a:lnTo>
                  <a:pt x="439092" y="777249"/>
                </a:lnTo>
                <a:lnTo>
                  <a:pt x="390143" y="780288"/>
                </a:lnTo>
                <a:lnTo>
                  <a:pt x="341195" y="777249"/>
                </a:lnTo>
                <a:lnTo>
                  <a:pt x="294064" y="768375"/>
                </a:lnTo>
                <a:lnTo>
                  <a:pt x="249115" y="754032"/>
                </a:lnTo>
                <a:lnTo>
                  <a:pt x="206713" y="734586"/>
                </a:lnTo>
                <a:lnTo>
                  <a:pt x="167225" y="710400"/>
                </a:lnTo>
                <a:lnTo>
                  <a:pt x="131014" y="681841"/>
                </a:lnTo>
                <a:lnTo>
                  <a:pt x="98446" y="649273"/>
                </a:lnTo>
                <a:lnTo>
                  <a:pt x="69887" y="613062"/>
                </a:lnTo>
                <a:lnTo>
                  <a:pt x="45701" y="573574"/>
                </a:lnTo>
                <a:lnTo>
                  <a:pt x="26255" y="531172"/>
                </a:lnTo>
                <a:lnTo>
                  <a:pt x="11912" y="486223"/>
                </a:lnTo>
                <a:lnTo>
                  <a:pt x="3038" y="439092"/>
                </a:lnTo>
                <a:lnTo>
                  <a:pt x="0" y="390143"/>
                </a:lnTo>
                <a:lnTo>
                  <a:pt x="3038" y="341195"/>
                </a:lnTo>
                <a:lnTo>
                  <a:pt x="11912" y="294064"/>
                </a:lnTo>
                <a:lnTo>
                  <a:pt x="26255" y="249115"/>
                </a:lnTo>
                <a:lnTo>
                  <a:pt x="45701" y="206713"/>
                </a:lnTo>
                <a:lnTo>
                  <a:pt x="69887" y="167225"/>
                </a:lnTo>
                <a:lnTo>
                  <a:pt x="98446" y="131014"/>
                </a:lnTo>
                <a:lnTo>
                  <a:pt x="131014" y="98446"/>
                </a:lnTo>
                <a:lnTo>
                  <a:pt x="167225" y="69887"/>
                </a:lnTo>
                <a:lnTo>
                  <a:pt x="206713" y="45701"/>
                </a:lnTo>
                <a:lnTo>
                  <a:pt x="249115" y="26255"/>
                </a:lnTo>
                <a:lnTo>
                  <a:pt x="294064" y="11912"/>
                </a:lnTo>
                <a:lnTo>
                  <a:pt x="341195" y="3038"/>
                </a:lnTo>
                <a:lnTo>
                  <a:pt x="390143" y="0"/>
                </a:lnTo>
                <a:lnTo>
                  <a:pt x="439092" y="3038"/>
                </a:lnTo>
                <a:lnTo>
                  <a:pt x="486223" y="11912"/>
                </a:lnTo>
                <a:lnTo>
                  <a:pt x="531172" y="26255"/>
                </a:lnTo>
                <a:lnTo>
                  <a:pt x="573574" y="45701"/>
                </a:lnTo>
                <a:lnTo>
                  <a:pt x="613062" y="69887"/>
                </a:lnTo>
                <a:lnTo>
                  <a:pt x="649273" y="98446"/>
                </a:lnTo>
                <a:lnTo>
                  <a:pt x="681841" y="131014"/>
                </a:lnTo>
                <a:lnTo>
                  <a:pt x="710400" y="167225"/>
                </a:lnTo>
                <a:lnTo>
                  <a:pt x="734586" y="206713"/>
                </a:lnTo>
                <a:lnTo>
                  <a:pt x="754032" y="249115"/>
                </a:lnTo>
                <a:lnTo>
                  <a:pt x="768375" y="294064"/>
                </a:lnTo>
                <a:lnTo>
                  <a:pt x="777249" y="341195"/>
                </a:lnTo>
                <a:lnTo>
                  <a:pt x="780287" y="390143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33888" y="833627"/>
            <a:ext cx="647700" cy="646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0159" y="332219"/>
            <a:ext cx="1135646" cy="11356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9061" y="566166"/>
            <a:ext cx="560832" cy="5608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59061" y="566166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560832" y="280416"/>
                </a:moveTo>
                <a:lnTo>
                  <a:pt x="557160" y="325887"/>
                </a:lnTo>
                <a:lnTo>
                  <a:pt x="546530" y="369027"/>
                </a:lnTo>
                <a:lnTo>
                  <a:pt x="529521" y="409258"/>
                </a:lnTo>
                <a:lnTo>
                  <a:pt x="506711" y="446001"/>
                </a:lnTo>
                <a:lnTo>
                  <a:pt x="478678" y="478678"/>
                </a:lnTo>
                <a:lnTo>
                  <a:pt x="446001" y="506711"/>
                </a:lnTo>
                <a:lnTo>
                  <a:pt x="409258" y="529521"/>
                </a:lnTo>
                <a:lnTo>
                  <a:pt x="369027" y="546530"/>
                </a:lnTo>
                <a:lnTo>
                  <a:pt x="325887" y="557160"/>
                </a:lnTo>
                <a:lnTo>
                  <a:pt x="280416" y="560832"/>
                </a:lnTo>
                <a:lnTo>
                  <a:pt x="234944" y="557160"/>
                </a:lnTo>
                <a:lnTo>
                  <a:pt x="191804" y="546530"/>
                </a:lnTo>
                <a:lnTo>
                  <a:pt x="151573" y="529521"/>
                </a:lnTo>
                <a:lnTo>
                  <a:pt x="114830" y="506711"/>
                </a:lnTo>
                <a:lnTo>
                  <a:pt x="82153" y="478678"/>
                </a:lnTo>
                <a:lnTo>
                  <a:pt x="54120" y="446001"/>
                </a:lnTo>
                <a:lnTo>
                  <a:pt x="31310" y="409258"/>
                </a:lnTo>
                <a:lnTo>
                  <a:pt x="14301" y="369027"/>
                </a:lnTo>
                <a:lnTo>
                  <a:pt x="3671" y="325887"/>
                </a:lnTo>
                <a:lnTo>
                  <a:pt x="0" y="280416"/>
                </a:lnTo>
                <a:lnTo>
                  <a:pt x="3671" y="234944"/>
                </a:lnTo>
                <a:lnTo>
                  <a:pt x="14301" y="191804"/>
                </a:lnTo>
                <a:lnTo>
                  <a:pt x="31310" y="151573"/>
                </a:lnTo>
                <a:lnTo>
                  <a:pt x="54120" y="114830"/>
                </a:lnTo>
                <a:lnTo>
                  <a:pt x="82153" y="82153"/>
                </a:lnTo>
                <a:lnTo>
                  <a:pt x="114830" y="54120"/>
                </a:lnTo>
                <a:lnTo>
                  <a:pt x="151573" y="31310"/>
                </a:lnTo>
                <a:lnTo>
                  <a:pt x="191804" y="14301"/>
                </a:lnTo>
                <a:lnTo>
                  <a:pt x="234944" y="3671"/>
                </a:lnTo>
                <a:lnTo>
                  <a:pt x="280416" y="0"/>
                </a:lnTo>
                <a:lnTo>
                  <a:pt x="325887" y="3671"/>
                </a:lnTo>
                <a:lnTo>
                  <a:pt x="369027" y="14301"/>
                </a:lnTo>
                <a:lnTo>
                  <a:pt x="409258" y="31310"/>
                </a:lnTo>
                <a:lnTo>
                  <a:pt x="446001" y="54120"/>
                </a:lnTo>
                <a:lnTo>
                  <a:pt x="478678" y="82153"/>
                </a:lnTo>
                <a:lnTo>
                  <a:pt x="506711" y="114830"/>
                </a:lnTo>
                <a:lnTo>
                  <a:pt x="529521" y="151573"/>
                </a:lnTo>
                <a:lnTo>
                  <a:pt x="546530" y="191804"/>
                </a:lnTo>
                <a:lnTo>
                  <a:pt x="557160" y="234944"/>
                </a:lnTo>
                <a:lnTo>
                  <a:pt x="560832" y="28041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05543" y="612648"/>
            <a:ext cx="464820" cy="464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75914" y="759529"/>
            <a:ext cx="5417185" cy="597789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0"/>
              </a:spcBef>
            </a:pPr>
            <a:r>
              <a:rPr sz="3600" b="1" dirty="0">
                <a:latin typeface="微軟正黑體"/>
                <a:cs typeface="微軟正黑體"/>
              </a:rPr>
              <a:t>壹</a:t>
            </a:r>
            <a:r>
              <a:rPr sz="3600" b="1" spc="-5" dirty="0">
                <a:latin typeface="微軟正黑體"/>
                <a:cs typeface="微軟正黑體"/>
              </a:rPr>
              <a:t>、</a:t>
            </a:r>
            <a:r>
              <a:rPr sz="3600" b="1" dirty="0">
                <a:latin typeface="微軟正黑體"/>
                <a:cs typeface="微軟正黑體"/>
              </a:rPr>
              <a:t>11</a:t>
            </a:r>
            <a:r>
              <a:rPr lang="en-US" altLang="zh-TW" sz="3600" b="1" dirty="0">
                <a:latin typeface="微軟正黑體"/>
                <a:cs typeface="微軟正黑體"/>
              </a:rPr>
              <a:t>3</a:t>
            </a:r>
            <a:r>
              <a:rPr sz="3600" b="1" dirty="0">
                <a:latin typeface="微軟正黑體"/>
                <a:cs typeface="微軟正黑體"/>
              </a:rPr>
              <a:t>年度計畫推動作法</a:t>
            </a:r>
            <a:endParaRPr sz="3600" dirty="0">
              <a:latin typeface="微軟正黑體"/>
              <a:cs typeface="微軟正黑體"/>
            </a:endParaRPr>
          </a:p>
          <a:p>
            <a:pPr marL="414020">
              <a:lnSpc>
                <a:spcPct val="100000"/>
              </a:lnSpc>
              <a:spcBef>
                <a:spcPts val="635"/>
              </a:spcBef>
            </a:pPr>
            <a:r>
              <a:rPr sz="2400" b="1" spc="-5" dirty="0">
                <a:latin typeface="微軟正黑體"/>
                <a:cs typeface="微軟正黑體"/>
              </a:rPr>
              <a:t>一、政策依據</a:t>
            </a:r>
            <a:endParaRPr sz="2400" dirty="0">
              <a:latin typeface="微軟正黑體"/>
              <a:cs typeface="微軟正黑體"/>
            </a:endParaRPr>
          </a:p>
          <a:p>
            <a:pPr marL="41402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latin typeface="微軟正黑體"/>
                <a:cs typeface="微軟正黑體"/>
              </a:rPr>
              <a:t>二、計畫主軸</a:t>
            </a:r>
            <a:endParaRPr sz="2400" dirty="0">
              <a:latin typeface="微軟正黑體"/>
              <a:cs typeface="微軟正黑體"/>
            </a:endParaRPr>
          </a:p>
          <a:p>
            <a:pPr marL="414020" marR="1641475">
              <a:lnSpc>
                <a:spcPct val="120800"/>
              </a:lnSpc>
            </a:pPr>
            <a:r>
              <a:rPr sz="2400" b="1" dirty="0">
                <a:latin typeface="微軟正黑體"/>
                <a:cs typeface="微軟正黑體"/>
              </a:rPr>
              <a:t>三、計畫目標與策略措施 </a:t>
            </a:r>
            <a:r>
              <a:rPr sz="2400" b="1" spc="-5" dirty="0">
                <a:latin typeface="微軟正黑體"/>
                <a:cs typeface="微軟正黑體"/>
              </a:rPr>
              <a:t>四、申請資格</a:t>
            </a:r>
            <a:endParaRPr sz="2400" dirty="0">
              <a:latin typeface="微軟正黑體"/>
              <a:cs typeface="微軟正黑體"/>
            </a:endParaRPr>
          </a:p>
          <a:p>
            <a:pPr marL="414020" marR="3165475">
              <a:lnSpc>
                <a:spcPct val="120800"/>
              </a:lnSpc>
              <a:spcBef>
                <a:spcPts val="5"/>
              </a:spcBef>
            </a:pPr>
            <a:r>
              <a:rPr sz="2400" b="1" dirty="0">
                <a:latin typeface="微軟正黑體"/>
                <a:cs typeface="微軟正黑體"/>
              </a:rPr>
              <a:t>五、補助範圍 六、提案重點</a:t>
            </a:r>
            <a:endParaRPr sz="24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3600" b="1" dirty="0">
                <a:latin typeface="微軟正黑體"/>
                <a:cs typeface="微軟正黑體"/>
              </a:rPr>
              <a:t>貳、計畫申請方式</a:t>
            </a:r>
            <a:endParaRPr sz="36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600" b="1" dirty="0">
                <a:latin typeface="微軟正黑體"/>
                <a:cs typeface="微軟正黑體"/>
              </a:rPr>
              <a:t>參、聯絡方式</a:t>
            </a:r>
            <a:endParaRPr sz="3600" dirty="0">
              <a:latin typeface="微軟正黑體"/>
              <a:cs typeface="微軟正黑體"/>
            </a:endParaRPr>
          </a:p>
          <a:p>
            <a:pPr marL="12700" marR="363220">
              <a:lnSpc>
                <a:spcPct val="117800"/>
              </a:lnSpc>
              <a:spcBef>
                <a:spcPts val="120"/>
              </a:spcBef>
            </a:pPr>
            <a:r>
              <a:rPr sz="3600" b="1" dirty="0">
                <a:latin typeface="微軟正黑體"/>
                <a:cs typeface="微軟正黑體"/>
              </a:rPr>
              <a:t>肆、常見問題與注意事項 伍、附件</a:t>
            </a:r>
            <a:endParaRPr sz="3600" dirty="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76921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8243" y="4768596"/>
            <a:ext cx="554990" cy="1332230"/>
          </a:xfrm>
          <a:custGeom>
            <a:avLst/>
            <a:gdLst/>
            <a:ahLst/>
            <a:cxnLst/>
            <a:rect l="l" t="t" r="r" b="b"/>
            <a:pathLst>
              <a:path w="554990" h="1332229">
                <a:moveTo>
                  <a:pt x="277367" y="0"/>
                </a:moveTo>
                <a:lnTo>
                  <a:pt x="0" y="0"/>
                </a:lnTo>
                <a:lnTo>
                  <a:pt x="0" y="1331975"/>
                </a:lnTo>
                <a:lnTo>
                  <a:pt x="277367" y="1331975"/>
                </a:lnTo>
                <a:lnTo>
                  <a:pt x="554735" y="665987"/>
                </a:lnTo>
                <a:lnTo>
                  <a:pt x="277367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66278" y="4985080"/>
            <a:ext cx="3810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CC"/>
                </a:solidFill>
                <a:latin typeface="微軟正黑體"/>
                <a:cs typeface="微軟正黑體"/>
              </a:rPr>
              <a:t>達 成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569" y="3538244"/>
            <a:ext cx="5958122" cy="3238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5261" y="3475482"/>
            <a:ext cx="6323330" cy="3248025"/>
          </a:xfrm>
          <a:custGeom>
            <a:avLst/>
            <a:gdLst/>
            <a:ahLst/>
            <a:cxnLst/>
            <a:rect l="l" t="t" r="r" b="b"/>
            <a:pathLst>
              <a:path w="6323330" h="3248025">
                <a:moveTo>
                  <a:pt x="0" y="3247643"/>
                </a:moveTo>
                <a:lnTo>
                  <a:pt x="6323076" y="3247643"/>
                </a:lnTo>
                <a:lnTo>
                  <a:pt x="6323076" y="0"/>
                </a:lnTo>
                <a:lnTo>
                  <a:pt x="0" y="0"/>
                </a:lnTo>
                <a:lnTo>
                  <a:pt x="0" y="3247643"/>
                </a:lnTo>
                <a:close/>
              </a:path>
            </a:pathLst>
          </a:custGeom>
          <a:ln w="2895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7067" y="2337816"/>
            <a:ext cx="1518285" cy="6464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585858"/>
                </a:solidFill>
                <a:latin typeface="微軟正黑體"/>
                <a:cs typeface="微軟正黑體"/>
              </a:rPr>
              <a:t>2</a:t>
            </a:r>
            <a:r>
              <a:rPr sz="2400" dirty="0">
                <a:solidFill>
                  <a:srgbClr val="585858"/>
                </a:solidFill>
                <a:latin typeface="微軟正黑體"/>
                <a:cs typeface="微軟正黑體"/>
              </a:rPr>
              <a:t>大願景</a:t>
            </a:r>
            <a:endParaRPr sz="2400" dirty="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1639" y="3186683"/>
            <a:ext cx="3169920" cy="585470"/>
          </a:xfrm>
          <a:custGeom>
            <a:avLst/>
            <a:gdLst/>
            <a:ahLst/>
            <a:cxnLst/>
            <a:rect l="l" t="t" r="r" b="b"/>
            <a:pathLst>
              <a:path w="3169920" h="585470">
                <a:moveTo>
                  <a:pt x="0" y="585215"/>
                </a:moveTo>
                <a:lnTo>
                  <a:pt x="3169919" y="585215"/>
                </a:lnTo>
                <a:lnTo>
                  <a:pt x="3169919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1510" y="3209036"/>
            <a:ext cx="270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585858"/>
                </a:solidFill>
                <a:latin typeface="微軟正黑體"/>
                <a:cs typeface="微軟正黑體"/>
              </a:rPr>
              <a:t>3</a:t>
            </a:r>
            <a:r>
              <a:rPr sz="2000" dirty="0">
                <a:solidFill>
                  <a:srgbClr val="585858"/>
                </a:solidFill>
                <a:latin typeface="微軟正黑體"/>
                <a:cs typeface="微軟正黑體"/>
              </a:rPr>
              <a:t>大策略X</a:t>
            </a:r>
            <a:r>
              <a:rPr sz="3200" b="1" dirty="0">
                <a:solidFill>
                  <a:srgbClr val="585858"/>
                </a:solidFill>
                <a:latin typeface="微軟正黑體"/>
                <a:cs typeface="微軟正黑體"/>
              </a:rPr>
              <a:t>6</a:t>
            </a:r>
            <a:r>
              <a:rPr sz="2000" dirty="0">
                <a:solidFill>
                  <a:srgbClr val="585858"/>
                </a:solidFill>
                <a:latin typeface="微軟正黑體"/>
                <a:cs typeface="微軟正黑體"/>
              </a:rPr>
              <a:t>大推動作法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6891" y="2325623"/>
            <a:ext cx="3500754" cy="826135"/>
          </a:xfrm>
          <a:prstGeom prst="rect">
            <a:avLst/>
          </a:prstGeom>
          <a:ln w="12192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3155">
              <a:lnSpc>
                <a:spcPts val="238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智機產業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化</a:t>
            </a:r>
            <a:endParaRPr sz="2000">
              <a:latin typeface="微軟正黑體"/>
              <a:cs typeface="微軟正黑體"/>
            </a:endParaRPr>
          </a:p>
          <a:p>
            <a:pPr marL="95250" algn="ctr">
              <a:lnSpc>
                <a:spcPts val="1905"/>
              </a:lnSpc>
            </a:pPr>
            <a:r>
              <a:rPr sz="1600" spc="-10" dirty="0">
                <a:latin typeface="微軟正黑體"/>
                <a:cs typeface="微軟正黑體"/>
              </a:rPr>
              <a:t>發展智慧機械</a:t>
            </a:r>
            <a:r>
              <a:rPr sz="1600" b="1" spc="-10" dirty="0">
                <a:latin typeface="微軟正黑體"/>
                <a:cs typeface="微軟正黑體"/>
              </a:rPr>
              <a:t>解決方案</a:t>
            </a:r>
            <a:endParaRPr sz="1600">
              <a:latin typeface="微軟正黑體"/>
              <a:cs typeface="微軟正黑體"/>
            </a:endParaRPr>
          </a:p>
          <a:p>
            <a:pPr marL="97155" algn="ctr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latin typeface="微軟正黑體"/>
                <a:cs typeface="微軟正黑體"/>
              </a:rPr>
              <a:t>建立智慧機械產業之</a:t>
            </a:r>
            <a:r>
              <a:rPr sz="1600" b="1" spc="-5" dirty="0">
                <a:latin typeface="微軟正黑體"/>
                <a:cs typeface="微軟正黑體"/>
              </a:rPr>
              <a:t>生態體系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4116" y="2325623"/>
            <a:ext cx="3371215" cy="850900"/>
          </a:xfrm>
          <a:prstGeom prst="rect">
            <a:avLst/>
          </a:prstGeom>
          <a:ln w="12192">
            <a:solidFill>
              <a:srgbClr val="BEBEBE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204"/>
              </a:spcBef>
            </a:pPr>
            <a:r>
              <a:rPr sz="2000" u="heavy" spc="-4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產業智機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化</a:t>
            </a:r>
            <a:endParaRPr sz="2000">
              <a:latin typeface="微軟正黑體"/>
              <a:cs typeface="微軟正黑體"/>
            </a:endParaRPr>
          </a:p>
          <a:p>
            <a:pPr algn="ctr">
              <a:lnSpc>
                <a:spcPts val="1905"/>
              </a:lnSpc>
            </a:pPr>
            <a:r>
              <a:rPr sz="1600" spc="-5" dirty="0">
                <a:latin typeface="微軟正黑體"/>
                <a:cs typeface="微軟正黑體"/>
              </a:rPr>
              <a:t>篩選重點產業</a:t>
            </a:r>
            <a:endParaRPr sz="1600">
              <a:latin typeface="微軟正黑體"/>
              <a:cs typeface="微軟正黑體"/>
            </a:endParaRPr>
          </a:p>
          <a:p>
            <a:pPr marL="1270" algn="ctr">
              <a:lnSpc>
                <a:spcPct val="100000"/>
              </a:lnSpc>
              <a:spcBef>
                <a:spcPts val="70"/>
              </a:spcBef>
            </a:pPr>
            <a:r>
              <a:rPr sz="1600" spc="-5" dirty="0">
                <a:latin typeface="微軟正黑體"/>
                <a:cs typeface="微軟正黑體"/>
              </a:rPr>
              <a:t>應用解決方案，協助導入智慧生產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63583" y="3973067"/>
            <a:ext cx="1033272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1016" y="5402579"/>
            <a:ext cx="937259" cy="717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536685" y="3326891"/>
          <a:ext cx="1623060" cy="3384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226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3600" b="1" dirty="0">
                          <a:solidFill>
                            <a:srgbClr val="585858"/>
                          </a:solidFill>
                          <a:latin typeface="微軟正黑體"/>
                          <a:cs typeface="微軟正黑體"/>
                        </a:rPr>
                        <a:t>2</a:t>
                      </a:r>
                      <a:r>
                        <a:rPr sz="2400" dirty="0">
                          <a:solidFill>
                            <a:srgbClr val="585858"/>
                          </a:solidFill>
                          <a:latin typeface="微軟正黑體"/>
                          <a:cs typeface="微軟正黑體"/>
                        </a:rPr>
                        <a:t>大目標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32384" marB="0">
                    <a:lnB w="381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01955" marR="2971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33CC"/>
                          </a:solidFill>
                          <a:latin typeface="微軟正黑體"/>
                          <a:cs typeface="微軟正黑體"/>
                        </a:rPr>
                        <a:t>整廠整線 輸出國外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38100">
                      <a:solidFill>
                        <a:srgbClr val="BEBEBE"/>
                      </a:solidFill>
                      <a:prstDash val="solid"/>
                    </a:lnL>
                    <a:lnR w="38100">
                      <a:solidFill>
                        <a:srgbClr val="BEBEBE"/>
                      </a:solidFill>
                      <a:prstDash val="solid"/>
                    </a:lnR>
                    <a:lnT w="38100">
                      <a:solidFill>
                        <a:srgbClr val="BEBEBE"/>
                      </a:solidFill>
                      <a:prstDash val="solid"/>
                    </a:lnT>
                    <a:lnB w="762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提高中小企業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數位能力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38100">
                      <a:solidFill>
                        <a:srgbClr val="BEBEBE"/>
                      </a:solidFill>
                      <a:prstDash val="solid"/>
                    </a:lnL>
                    <a:lnR w="38100">
                      <a:solidFill>
                        <a:srgbClr val="BEBEBE"/>
                      </a:solidFill>
                      <a:prstDash val="solid"/>
                    </a:lnR>
                    <a:lnT w="76200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784853" y="5763005"/>
            <a:ext cx="2794000" cy="309880"/>
          </a:xfrm>
          <a:custGeom>
            <a:avLst/>
            <a:gdLst/>
            <a:ahLst/>
            <a:cxnLst/>
            <a:rect l="l" t="t" r="r" b="b"/>
            <a:pathLst>
              <a:path w="2794000" h="309879">
                <a:moveTo>
                  <a:pt x="0" y="51562"/>
                </a:moveTo>
                <a:lnTo>
                  <a:pt x="4056" y="31493"/>
                </a:lnTo>
                <a:lnTo>
                  <a:pt x="15112" y="15103"/>
                </a:lnTo>
                <a:lnTo>
                  <a:pt x="31503" y="4052"/>
                </a:lnTo>
                <a:lnTo>
                  <a:pt x="51562" y="0"/>
                </a:lnTo>
                <a:lnTo>
                  <a:pt x="2741929" y="0"/>
                </a:lnTo>
                <a:lnTo>
                  <a:pt x="2761988" y="4052"/>
                </a:lnTo>
                <a:lnTo>
                  <a:pt x="2778379" y="15103"/>
                </a:lnTo>
                <a:lnTo>
                  <a:pt x="2789435" y="31493"/>
                </a:lnTo>
                <a:lnTo>
                  <a:pt x="2793492" y="51562"/>
                </a:lnTo>
                <a:lnTo>
                  <a:pt x="2793492" y="257810"/>
                </a:lnTo>
                <a:lnTo>
                  <a:pt x="2789435" y="277878"/>
                </a:lnTo>
                <a:lnTo>
                  <a:pt x="2778379" y="294268"/>
                </a:lnTo>
                <a:lnTo>
                  <a:pt x="2761988" y="305319"/>
                </a:lnTo>
                <a:lnTo>
                  <a:pt x="2741929" y="309372"/>
                </a:lnTo>
                <a:lnTo>
                  <a:pt x="51562" y="309372"/>
                </a:lnTo>
                <a:lnTo>
                  <a:pt x="31503" y="305319"/>
                </a:lnTo>
                <a:lnTo>
                  <a:pt x="15112" y="294268"/>
                </a:lnTo>
                <a:lnTo>
                  <a:pt x="4056" y="277878"/>
                </a:lnTo>
                <a:lnTo>
                  <a:pt x="0" y="257810"/>
                </a:lnTo>
                <a:lnTo>
                  <a:pt x="0" y="51562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91498" y="160731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28596" y="883553"/>
            <a:ext cx="11149203" cy="1276632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3200" b="1" dirty="0">
                <a:latin typeface="微軟正黑體"/>
                <a:cs typeface="微軟正黑體"/>
              </a:rPr>
              <a:t>一、政策依據:</a:t>
            </a:r>
            <a:r>
              <a:rPr sz="3200" b="1" spc="-40" dirty="0">
                <a:latin typeface="微軟正黑體"/>
                <a:cs typeface="微軟正黑體"/>
              </a:rPr>
              <a:t> </a:t>
            </a:r>
            <a:r>
              <a:rPr sz="3200" b="1" dirty="0">
                <a:latin typeface="微軟正黑體"/>
                <a:cs typeface="微軟正黑體"/>
              </a:rPr>
              <a:t>智慧機械產業推動方案</a:t>
            </a:r>
            <a:endParaRPr sz="3200" dirty="0">
              <a:latin typeface="微軟正黑體"/>
              <a:cs typeface="微軟正黑體"/>
            </a:endParaRPr>
          </a:p>
          <a:p>
            <a:pPr marL="379730" indent="-28702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800" spc="-5" dirty="0" err="1">
                <a:latin typeface="微軟正黑體"/>
                <a:cs typeface="微軟正黑體"/>
              </a:rPr>
              <a:t>推動重點</a:t>
            </a:r>
            <a:r>
              <a:rPr sz="1800" b="1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產業聚落</a:t>
            </a:r>
            <a:r>
              <a:rPr sz="1800" spc="-5" dirty="0" err="1">
                <a:latin typeface="微軟正黑體"/>
                <a:cs typeface="微軟正黑體"/>
              </a:rPr>
              <a:t>之上下游</a:t>
            </a:r>
            <a:r>
              <a:rPr sz="1800" b="1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供應</a:t>
            </a:r>
            <a:r>
              <a:rPr sz="1800" b="1" dirty="0" err="1">
                <a:solidFill>
                  <a:srgbClr val="FF0000"/>
                </a:solidFill>
                <a:latin typeface="微軟正黑體"/>
                <a:cs typeface="微軟正黑體"/>
              </a:rPr>
              <a:t>鏈</a:t>
            </a:r>
            <a:r>
              <a:rPr sz="1800" spc="-5" dirty="0" err="1">
                <a:latin typeface="微軟正黑體"/>
                <a:cs typeface="微軟正黑體"/>
              </a:rPr>
              <a:t>跨廠</a:t>
            </a:r>
            <a:r>
              <a:rPr sz="1800" b="1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數位連結</a:t>
            </a:r>
            <a:r>
              <a:rPr sz="1800" spc="-5" dirty="0" err="1">
                <a:latin typeface="微軟正黑體"/>
                <a:cs typeface="微軟正黑體"/>
              </a:rPr>
              <a:t>，導入</a:t>
            </a:r>
            <a:r>
              <a:rPr sz="1800" b="1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AI應用</a:t>
            </a:r>
            <a:r>
              <a:rPr sz="1800" spc="-5" dirty="0" err="1">
                <a:latin typeface="微軟正黑體"/>
                <a:cs typeface="微軟正黑體"/>
              </a:rPr>
              <a:t>，提供</a:t>
            </a:r>
            <a:r>
              <a:rPr sz="1800" b="1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SI</a:t>
            </a:r>
            <a:r>
              <a:rPr sz="1800" spc="-5" dirty="0" err="1">
                <a:latin typeface="微軟正黑體"/>
                <a:cs typeface="微軟正黑體"/>
              </a:rPr>
              <a:t>業者實施</a:t>
            </a:r>
            <a:endParaRPr lang="zh-TW" altLang="en-US" sz="1800" dirty="0">
              <a:latin typeface="微軟正黑體"/>
              <a:cs typeface="微軟正黑體"/>
            </a:endParaRPr>
          </a:p>
          <a:p>
            <a:pPr marL="379095">
              <a:lnSpc>
                <a:spcPct val="100000"/>
              </a:lnSpc>
            </a:pPr>
            <a:r>
              <a:rPr lang="zh-TW" altLang="en-US" sz="1800" dirty="0">
                <a:latin typeface="微軟正黑體"/>
                <a:cs typeface="微軟正黑體"/>
              </a:rPr>
              <a:t>服務之機會，擴大智機效益。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831193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1193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1060" y="1821180"/>
            <a:ext cx="10471404" cy="496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022350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二、計畫主軸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7567" y="5509259"/>
            <a:ext cx="3755898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1240" y="5509259"/>
            <a:ext cx="4060698" cy="677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7788" y="3668267"/>
            <a:ext cx="4715510" cy="1298575"/>
          </a:xfrm>
          <a:custGeom>
            <a:avLst/>
            <a:gdLst/>
            <a:ahLst/>
            <a:cxnLst/>
            <a:rect l="l" t="t" r="r" b="b"/>
            <a:pathLst>
              <a:path w="4715509" h="1298575">
                <a:moveTo>
                  <a:pt x="0" y="1298447"/>
                </a:moveTo>
                <a:lnTo>
                  <a:pt x="1430" y="1232074"/>
                </a:lnTo>
                <a:lnTo>
                  <a:pt x="5630" y="1167616"/>
                </a:lnTo>
                <a:lnTo>
                  <a:pt x="12459" y="1105401"/>
                </a:lnTo>
                <a:lnTo>
                  <a:pt x="21778" y="1045755"/>
                </a:lnTo>
                <a:lnTo>
                  <a:pt x="33448" y="989005"/>
                </a:lnTo>
                <a:lnTo>
                  <a:pt x="47329" y="935476"/>
                </a:lnTo>
                <a:lnTo>
                  <a:pt x="63282" y="885495"/>
                </a:lnTo>
                <a:lnTo>
                  <a:pt x="81168" y="839390"/>
                </a:lnTo>
                <a:lnTo>
                  <a:pt x="100848" y="797486"/>
                </a:lnTo>
                <a:lnTo>
                  <a:pt x="122181" y="760110"/>
                </a:lnTo>
                <a:lnTo>
                  <a:pt x="145029" y="727588"/>
                </a:lnTo>
                <a:lnTo>
                  <a:pt x="194712" y="678414"/>
                </a:lnTo>
                <a:lnTo>
                  <a:pt x="248782" y="652576"/>
                </a:lnTo>
                <a:lnTo>
                  <a:pt x="277113" y="649223"/>
                </a:lnTo>
                <a:lnTo>
                  <a:pt x="2080514" y="649223"/>
                </a:lnTo>
                <a:lnTo>
                  <a:pt x="2108845" y="645871"/>
                </a:lnTo>
                <a:lnTo>
                  <a:pt x="2162915" y="620033"/>
                </a:lnTo>
                <a:lnTo>
                  <a:pt x="2212598" y="570859"/>
                </a:lnTo>
                <a:lnTo>
                  <a:pt x="2235446" y="538337"/>
                </a:lnTo>
                <a:lnTo>
                  <a:pt x="2256779" y="500961"/>
                </a:lnTo>
                <a:lnTo>
                  <a:pt x="2276459" y="459057"/>
                </a:lnTo>
                <a:lnTo>
                  <a:pt x="2294345" y="412952"/>
                </a:lnTo>
                <a:lnTo>
                  <a:pt x="2310298" y="362971"/>
                </a:lnTo>
                <a:lnTo>
                  <a:pt x="2324179" y="309442"/>
                </a:lnTo>
                <a:lnTo>
                  <a:pt x="2335849" y="252692"/>
                </a:lnTo>
                <a:lnTo>
                  <a:pt x="2345168" y="193046"/>
                </a:lnTo>
                <a:lnTo>
                  <a:pt x="2351997" y="130831"/>
                </a:lnTo>
                <a:lnTo>
                  <a:pt x="2356197" y="66373"/>
                </a:lnTo>
                <a:lnTo>
                  <a:pt x="2357628" y="0"/>
                </a:lnTo>
                <a:lnTo>
                  <a:pt x="2359058" y="66373"/>
                </a:lnTo>
                <a:lnTo>
                  <a:pt x="2363258" y="130831"/>
                </a:lnTo>
                <a:lnTo>
                  <a:pt x="2370087" y="193046"/>
                </a:lnTo>
                <a:lnTo>
                  <a:pt x="2379406" y="252692"/>
                </a:lnTo>
                <a:lnTo>
                  <a:pt x="2391076" y="309442"/>
                </a:lnTo>
                <a:lnTo>
                  <a:pt x="2404957" y="362971"/>
                </a:lnTo>
                <a:lnTo>
                  <a:pt x="2420910" y="412952"/>
                </a:lnTo>
                <a:lnTo>
                  <a:pt x="2438796" y="459057"/>
                </a:lnTo>
                <a:lnTo>
                  <a:pt x="2458476" y="500961"/>
                </a:lnTo>
                <a:lnTo>
                  <a:pt x="2479809" y="538337"/>
                </a:lnTo>
                <a:lnTo>
                  <a:pt x="2502657" y="570859"/>
                </a:lnTo>
                <a:lnTo>
                  <a:pt x="2552340" y="620033"/>
                </a:lnTo>
                <a:lnTo>
                  <a:pt x="2606410" y="645871"/>
                </a:lnTo>
                <a:lnTo>
                  <a:pt x="2634741" y="649223"/>
                </a:lnTo>
                <a:lnTo>
                  <a:pt x="4438142" y="649223"/>
                </a:lnTo>
                <a:lnTo>
                  <a:pt x="4466473" y="652576"/>
                </a:lnTo>
                <a:lnTo>
                  <a:pt x="4520543" y="678414"/>
                </a:lnTo>
                <a:lnTo>
                  <a:pt x="4570226" y="727588"/>
                </a:lnTo>
                <a:lnTo>
                  <a:pt x="4593074" y="760110"/>
                </a:lnTo>
                <a:lnTo>
                  <a:pt x="4614407" y="797486"/>
                </a:lnTo>
                <a:lnTo>
                  <a:pt x="4634087" y="839390"/>
                </a:lnTo>
                <a:lnTo>
                  <a:pt x="4651973" y="885495"/>
                </a:lnTo>
                <a:lnTo>
                  <a:pt x="4667926" y="935476"/>
                </a:lnTo>
                <a:lnTo>
                  <a:pt x="4681807" y="989005"/>
                </a:lnTo>
                <a:lnTo>
                  <a:pt x="4693477" y="1045755"/>
                </a:lnTo>
                <a:lnTo>
                  <a:pt x="4702796" y="1105401"/>
                </a:lnTo>
                <a:lnTo>
                  <a:pt x="4709625" y="1167616"/>
                </a:lnTo>
                <a:lnTo>
                  <a:pt x="4713825" y="1232074"/>
                </a:lnTo>
                <a:lnTo>
                  <a:pt x="4715256" y="1298447"/>
                </a:lnTo>
              </a:path>
            </a:pathLst>
          </a:custGeom>
          <a:ln w="762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9360" y="4904232"/>
            <a:ext cx="3187065" cy="660400"/>
          </a:xfrm>
          <a:custGeom>
            <a:avLst/>
            <a:gdLst/>
            <a:ahLst/>
            <a:cxnLst/>
            <a:rect l="l" t="t" r="r" b="b"/>
            <a:pathLst>
              <a:path w="3187065" h="660400">
                <a:moveTo>
                  <a:pt x="2673985" y="0"/>
                </a:moveTo>
                <a:lnTo>
                  <a:pt x="512698" y="0"/>
                </a:lnTo>
                <a:lnTo>
                  <a:pt x="456825" y="1935"/>
                </a:lnTo>
                <a:lnTo>
                  <a:pt x="402696" y="7609"/>
                </a:lnTo>
                <a:lnTo>
                  <a:pt x="350625" y="16818"/>
                </a:lnTo>
                <a:lnTo>
                  <a:pt x="300924" y="29363"/>
                </a:lnTo>
                <a:lnTo>
                  <a:pt x="253905" y="45042"/>
                </a:lnTo>
                <a:lnTo>
                  <a:pt x="209882" y="63654"/>
                </a:lnTo>
                <a:lnTo>
                  <a:pt x="169165" y="84997"/>
                </a:lnTo>
                <a:lnTo>
                  <a:pt x="132069" y="108871"/>
                </a:lnTo>
                <a:lnTo>
                  <a:pt x="98905" y="135075"/>
                </a:lnTo>
                <a:lnTo>
                  <a:pt x="69986" y="163406"/>
                </a:lnTo>
                <a:lnTo>
                  <a:pt x="45624" y="193665"/>
                </a:lnTo>
                <a:lnTo>
                  <a:pt x="11822" y="259158"/>
                </a:lnTo>
                <a:lnTo>
                  <a:pt x="0" y="329946"/>
                </a:lnTo>
                <a:lnTo>
                  <a:pt x="3007" y="365900"/>
                </a:lnTo>
                <a:lnTo>
                  <a:pt x="26132" y="434242"/>
                </a:lnTo>
                <a:lnTo>
                  <a:pt x="69986" y="496485"/>
                </a:lnTo>
                <a:lnTo>
                  <a:pt x="98905" y="524816"/>
                </a:lnTo>
                <a:lnTo>
                  <a:pt x="132069" y="551020"/>
                </a:lnTo>
                <a:lnTo>
                  <a:pt x="169165" y="574894"/>
                </a:lnTo>
                <a:lnTo>
                  <a:pt x="209882" y="596237"/>
                </a:lnTo>
                <a:lnTo>
                  <a:pt x="253905" y="614849"/>
                </a:lnTo>
                <a:lnTo>
                  <a:pt x="300924" y="630528"/>
                </a:lnTo>
                <a:lnTo>
                  <a:pt x="350625" y="643073"/>
                </a:lnTo>
                <a:lnTo>
                  <a:pt x="402696" y="652282"/>
                </a:lnTo>
                <a:lnTo>
                  <a:pt x="456825" y="657956"/>
                </a:lnTo>
                <a:lnTo>
                  <a:pt x="512698" y="659892"/>
                </a:lnTo>
                <a:lnTo>
                  <a:pt x="2673985" y="659892"/>
                </a:lnTo>
                <a:lnTo>
                  <a:pt x="2729858" y="657956"/>
                </a:lnTo>
                <a:lnTo>
                  <a:pt x="2783987" y="652282"/>
                </a:lnTo>
                <a:lnTo>
                  <a:pt x="2836058" y="643073"/>
                </a:lnTo>
                <a:lnTo>
                  <a:pt x="2885759" y="630528"/>
                </a:lnTo>
                <a:lnTo>
                  <a:pt x="2932778" y="614849"/>
                </a:lnTo>
                <a:lnTo>
                  <a:pt x="2976801" y="596237"/>
                </a:lnTo>
                <a:lnTo>
                  <a:pt x="3017518" y="574894"/>
                </a:lnTo>
                <a:lnTo>
                  <a:pt x="3054614" y="551020"/>
                </a:lnTo>
                <a:lnTo>
                  <a:pt x="3087778" y="524816"/>
                </a:lnTo>
                <a:lnTo>
                  <a:pt x="3116697" y="496485"/>
                </a:lnTo>
                <a:lnTo>
                  <a:pt x="3141059" y="466226"/>
                </a:lnTo>
                <a:lnTo>
                  <a:pt x="3174861" y="400733"/>
                </a:lnTo>
                <a:lnTo>
                  <a:pt x="3186684" y="329946"/>
                </a:lnTo>
                <a:lnTo>
                  <a:pt x="3183676" y="293991"/>
                </a:lnTo>
                <a:lnTo>
                  <a:pt x="3160551" y="225649"/>
                </a:lnTo>
                <a:lnTo>
                  <a:pt x="3116697" y="163406"/>
                </a:lnTo>
                <a:lnTo>
                  <a:pt x="3087778" y="135075"/>
                </a:lnTo>
                <a:lnTo>
                  <a:pt x="3054614" y="108871"/>
                </a:lnTo>
                <a:lnTo>
                  <a:pt x="3017518" y="84997"/>
                </a:lnTo>
                <a:lnTo>
                  <a:pt x="2976801" y="63654"/>
                </a:lnTo>
                <a:lnTo>
                  <a:pt x="2932778" y="45042"/>
                </a:lnTo>
                <a:lnTo>
                  <a:pt x="2885759" y="29363"/>
                </a:lnTo>
                <a:lnTo>
                  <a:pt x="2836058" y="16818"/>
                </a:lnTo>
                <a:lnTo>
                  <a:pt x="2783987" y="7609"/>
                </a:lnTo>
                <a:lnTo>
                  <a:pt x="2729858" y="1935"/>
                </a:lnTo>
                <a:lnTo>
                  <a:pt x="2673985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4" y="4998720"/>
            <a:ext cx="2120646" cy="567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7602" y="5062473"/>
            <a:ext cx="4246880" cy="157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48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D0D0D"/>
                </a:solidFill>
                <a:latin typeface="微軟正黑體"/>
                <a:cs typeface="微軟正黑體"/>
              </a:rPr>
              <a:t>中小型製造業者</a:t>
            </a:r>
            <a:endParaRPr sz="2000" dirty="0">
              <a:latin typeface="微軟正黑體"/>
              <a:cs typeface="微軟正黑體"/>
            </a:endParaRPr>
          </a:p>
          <a:p>
            <a:pPr marL="880744">
              <a:lnSpc>
                <a:spcPct val="100000"/>
              </a:lnSpc>
              <a:spcBef>
                <a:spcPts val="1735"/>
              </a:spcBef>
            </a:pPr>
            <a:r>
              <a:rPr sz="2400" spc="-5" dirty="0">
                <a:latin typeface="微軟正黑體"/>
                <a:cs typeface="微軟正黑體"/>
              </a:rPr>
              <a:t>供應鏈智慧製造數位連結</a:t>
            </a:r>
            <a:endParaRPr sz="24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微軟正黑體"/>
                <a:cs typeface="微軟正黑體"/>
              </a:rPr>
              <a:t>協助中小型製造業者與其供應鏈業者進行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微軟正黑體"/>
                <a:cs typeface="微軟正黑體"/>
              </a:rPr>
              <a:t>資訊串</a:t>
            </a:r>
            <a:r>
              <a:rPr sz="1800" spc="-10" dirty="0">
                <a:solidFill>
                  <a:srgbClr val="FF0000"/>
                </a:solidFill>
                <a:latin typeface="微軟正黑體"/>
                <a:cs typeface="微軟正黑體"/>
              </a:rPr>
              <a:t>接</a:t>
            </a:r>
            <a:r>
              <a:rPr sz="1800" spc="-5" dirty="0">
                <a:latin typeface="微軟正黑體"/>
                <a:cs typeface="微軟正黑體"/>
              </a:rPr>
              <a:t>，導入</a:t>
            </a:r>
            <a:r>
              <a:rPr sz="1800" spc="-5" dirty="0">
                <a:solidFill>
                  <a:srgbClr val="FF0000"/>
                </a:solidFill>
                <a:latin typeface="微軟正黑體"/>
                <a:cs typeface="微軟正黑體"/>
              </a:rPr>
              <a:t>A</a:t>
            </a:r>
            <a:r>
              <a:rPr sz="1800" dirty="0">
                <a:solidFill>
                  <a:srgbClr val="FF0000"/>
                </a:solidFill>
                <a:latin typeface="微軟正黑體"/>
                <a:cs typeface="微軟正黑體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微軟正黑體"/>
                <a:cs typeface="微軟正黑體"/>
              </a:rPr>
              <a:t>應用</a:t>
            </a:r>
            <a:r>
              <a:rPr sz="1800" spc="-5" dirty="0">
                <a:latin typeface="微軟正黑體"/>
                <a:cs typeface="微軟正黑體"/>
              </a:rPr>
              <a:t>，帶動製造升級</a:t>
            </a:r>
            <a:r>
              <a:rPr sz="1800" dirty="0">
                <a:latin typeface="微軟正黑體"/>
                <a:cs typeface="微軟正黑體"/>
              </a:rPr>
              <a:t>。</a:t>
            </a:r>
          </a:p>
        </p:txBody>
      </p:sp>
      <p:sp>
        <p:nvSpPr>
          <p:cNvPr id="12" name="object 12"/>
          <p:cNvSpPr/>
          <p:nvPr/>
        </p:nvSpPr>
        <p:spPr>
          <a:xfrm>
            <a:off x="6042659" y="4904232"/>
            <a:ext cx="3343910" cy="635635"/>
          </a:xfrm>
          <a:custGeom>
            <a:avLst/>
            <a:gdLst/>
            <a:ahLst/>
            <a:cxnLst/>
            <a:rect l="l" t="t" r="r" b="b"/>
            <a:pathLst>
              <a:path w="3343909" h="635635">
                <a:moveTo>
                  <a:pt x="2805684" y="0"/>
                </a:moveTo>
                <a:lnTo>
                  <a:pt x="537971" y="0"/>
                </a:lnTo>
                <a:lnTo>
                  <a:pt x="479342" y="1864"/>
                </a:lnTo>
                <a:lnTo>
                  <a:pt x="422544" y="7327"/>
                </a:lnTo>
                <a:lnTo>
                  <a:pt x="367905" y="16197"/>
                </a:lnTo>
                <a:lnTo>
                  <a:pt x="315754" y="28278"/>
                </a:lnTo>
                <a:lnTo>
                  <a:pt x="266417" y="43377"/>
                </a:lnTo>
                <a:lnTo>
                  <a:pt x="220224" y="61301"/>
                </a:lnTo>
                <a:lnTo>
                  <a:pt x="177501" y="81855"/>
                </a:lnTo>
                <a:lnTo>
                  <a:pt x="138576" y="104847"/>
                </a:lnTo>
                <a:lnTo>
                  <a:pt x="103778" y="130082"/>
                </a:lnTo>
                <a:lnTo>
                  <a:pt x="73434" y="157367"/>
                </a:lnTo>
                <a:lnTo>
                  <a:pt x="47872" y="186507"/>
                </a:lnTo>
                <a:lnTo>
                  <a:pt x="12405" y="249581"/>
                </a:lnTo>
                <a:lnTo>
                  <a:pt x="0" y="317754"/>
                </a:lnTo>
                <a:lnTo>
                  <a:pt x="3155" y="352380"/>
                </a:lnTo>
                <a:lnTo>
                  <a:pt x="27419" y="418197"/>
                </a:lnTo>
                <a:lnTo>
                  <a:pt x="73434" y="478140"/>
                </a:lnTo>
                <a:lnTo>
                  <a:pt x="103778" y="505425"/>
                </a:lnTo>
                <a:lnTo>
                  <a:pt x="138576" y="530660"/>
                </a:lnTo>
                <a:lnTo>
                  <a:pt x="177501" y="553652"/>
                </a:lnTo>
                <a:lnTo>
                  <a:pt x="220224" y="574206"/>
                </a:lnTo>
                <a:lnTo>
                  <a:pt x="266417" y="592130"/>
                </a:lnTo>
                <a:lnTo>
                  <a:pt x="315754" y="607229"/>
                </a:lnTo>
                <a:lnTo>
                  <a:pt x="367905" y="619310"/>
                </a:lnTo>
                <a:lnTo>
                  <a:pt x="422544" y="628180"/>
                </a:lnTo>
                <a:lnTo>
                  <a:pt x="479342" y="633643"/>
                </a:lnTo>
                <a:lnTo>
                  <a:pt x="537971" y="635508"/>
                </a:lnTo>
                <a:lnTo>
                  <a:pt x="2805684" y="635508"/>
                </a:lnTo>
                <a:lnTo>
                  <a:pt x="2864313" y="633643"/>
                </a:lnTo>
                <a:lnTo>
                  <a:pt x="2921111" y="628180"/>
                </a:lnTo>
                <a:lnTo>
                  <a:pt x="2975750" y="619310"/>
                </a:lnTo>
                <a:lnTo>
                  <a:pt x="3027901" y="607229"/>
                </a:lnTo>
                <a:lnTo>
                  <a:pt x="3077238" y="592130"/>
                </a:lnTo>
                <a:lnTo>
                  <a:pt x="3123431" y="574206"/>
                </a:lnTo>
                <a:lnTo>
                  <a:pt x="3166154" y="553652"/>
                </a:lnTo>
                <a:lnTo>
                  <a:pt x="3205079" y="530660"/>
                </a:lnTo>
                <a:lnTo>
                  <a:pt x="3239877" y="505425"/>
                </a:lnTo>
                <a:lnTo>
                  <a:pt x="3270221" y="478140"/>
                </a:lnTo>
                <a:lnTo>
                  <a:pt x="3295783" y="449000"/>
                </a:lnTo>
                <a:lnTo>
                  <a:pt x="3331250" y="385926"/>
                </a:lnTo>
                <a:lnTo>
                  <a:pt x="3343656" y="317754"/>
                </a:lnTo>
                <a:lnTo>
                  <a:pt x="3340500" y="283127"/>
                </a:lnTo>
                <a:lnTo>
                  <a:pt x="3316236" y="217310"/>
                </a:lnTo>
                <a:lnTo>
                  <a:pt x="3270221" y="157367"/>
                </a:lnTo>
                <a:lnTo>
                  <a:pt x="3239877" y="130082"/>
                </a:lnTo>
                <a:lnTo>
                  <a:pt x="3205079" y="104847"/>
                </a:lnTo>
                <a:lnTo>
                  <a:pt x="3166154" y="81855"/>
                </a:lnTo>
                <a:lnTo>
                  <a:pt x="3123431" y="61301"/>
                </a:lnTo>
                <a:lnTo>
                  <a:pt x="3077238" y="43377"/>
                </a:lnTo>
                <a:lnTo>
                  <a:pt x="3027901" y="28278"/>
                </a:lnTo>
                <a:lnTo>
                  <a:pt x="2975750" y="16197"/>
                </a:lnTo>
                <a:lnTo>
                  <a:pt x="2921111" y="7327"/>
                </a:lnTo>
                <a:lnTo>
                  <a:pt x="2864313" y="1864"/>
                </a:lnTo>
                <a:lnTo>
                  <a:pt x="2805684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0523" y="5009400"/>
            <a:ext cx="509777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44740" y="5009400"/>
            <a:ext cx="762761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9294" y="5067680"/>
            <a:ext cx="4756785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53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SI業者</a:t>
            </a:r>
            <a:endParaRPr sz="18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400" dirty="0">
                <a:latin typeface="微軟正黑體"/>
                <a:cs typeface="微軟正黑體"/>
              </a:rPr>
              <a:t>智慧製造方案設計整合服務</a:t>
            </a:r>
          </a:p>
          <a:p>
            <a:pPr marL="56515" marR="5080">
              <a:lnSpc>
                <a:spcPct val="100000"/>
              </a:lnSpc>
              <a:spcBef>
                <a:spcPts val="690"/>
              </a:spcBef>
            </a:pPr>
            <a:r>
              <a:rPr sz="1800" dirty="0">
                <a:latin typeface="微軟正黑體"/>
                <a:cs typeface="微軟正黑體"/>
              </a:rPr>
              <a:t>提供系統整合設計規劃業者</a:t>
            </a:r>
            <a:r>
              <a:rPr sz="1800" spc="-5" dirty="0">
                <a:latin typeface="微軟正黑體"/>
                <a:cs typeface="微軟正黑體"/>
              </a:rPr>
              <a:t>(</a:t>
            </a:r>
            <a:r>
              <a:rPr sz="1800" dirty="0">
                <a:latin typeface="微軟正黑體"/>
                <a:cs typeface="微軟正黑體"/>
              </a:rPr>
              <a:t>簡稱</a:t>
            </a:r>
            <a:r>
              <a:rPr sz="1800" dirty="0">
                <a:solidFill>
                  <a:srgbClr val="FF0000"/>
                </a:solidFill>
                <a:latin typeface="微軟正黑體"/>
                <a:cs typeface="微軟正黑體"/>
              </a:rPr>
              <a:t>SI業者</a:t>
            </a:r>
            <a:r>
              <a:rPr sz="1800" spc="-5" dirty="0">
                <a:latin typeface="微軟正黑體"/>
                <a:cs typeface="微軟正黑體"/>
              </a:rPr>
              <a:t>)</a:t>
            </a:r>
            <a:r>
              <a:rPr sz="1800" dirty="0">
                <a:latin typeface="微軟正黑體"/>
                <a:cs typeface="微軟正黑體"/>
              </a:rPr>
              <a:t>實施服 務之機會，以</a:t>
            </a:r>
            <a:r>
              <a:rPr sz="1800" dirty="0">
                <a:solidFill>
                  <a:srgbClr val="FF0000"/>
                </a:solidFill>
                <a:latin typeface="微軟正黑體"/>
                <a:cs typeface="微軟正黑體"/>
              </a:rPr>
              <a:t>協助製造業者</a:t>
            </a:r>
            <a:r>
              <a:rPr sz="1800" dirty="0">
                <a:latin typeface="微軟正黑體"/>
                <a:cs typeface="微軟正黑體"/>
              </a:rPr>
              <a:t>。</a:t>
            </a:r>
          </a:p>
        </p:txBody>
      </p:sp>
      <p:sp>
        <p:nvSpPr>
          <p:cNvPr id="16" name="object 16"/>
          <p:cNvSpPr/>
          <p:nvPr/>
        </p:nvSpPr>
        <p:spPr>
          <a:xfrm>
            <a:off x="5330952" y="4733544"/>
            <a:ext cx="1223772" cy="97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5560" y="4780788"/>
            <a:ext cx="569976" cy="688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62958" y="1909013"/>
            <a:ext cx="3454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545"/>
                </a:solidFill>
                <a:latin typeface="微軟正黑體"/>
                <a:cs typeface="微軟正黑體"/>
              </a:rPr>
              <a:t>加速產業提升供應鏈整體附加價值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60904" y="2247900"/>
            <a:ext cx="6810756" cy="1420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33190" y="819785"/>
            <a:ext cx="4829810" cy="856615"/>
          </a:xfrm>
          <a:prstGeom prst="rect">
            <a:avLst/>
          </a:prstGeom>
          <a:ln w="19811">
            <a:solidFill>
              <a:srgbClr val="44536A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solidFill>
                  <a:srgbClr val="C00000"/>
                </a:solidFill>
                <a:latin typeface="微軟正黑體"/>
                <a:cs typeface="微軟正黑體"/>
              </a:rPr>
              <a:t>推動中小型製造業供應鏈導入AI應用加值計畫</a:t>
            </a:r>
            <a:endParaRPr sz="1800" dirty="0">
              <a:latin typeface="微軟正黑體"/>
              <a:cs typeface="微軟正黑體"/>
            </a:endParaRPr>
          </a:p>
          <a:p>
            <a:pPr marL="86995" marR="106045" indent="86360">
              <a:lnSpc>
                <a:spcPts val="1660"/>
              </a:lnSpc>
              <a:spcBef>
                <a:spcPts val="375"/>
              </a:spcBef>
            </a:pPr>
            <a:r>
              <a:rPr sz="1400" b="1" dirty="0">
                <a:latin typeface="微軟正黑體"/>
                <a:cs typeface="微軟正黑體"/>
              </a:rPr>
              <a:t>協助中小型製造業上下</a:t>
            </a:r>
            <a:r>
              <a:rPr sz="1400" b="1" spc="-15" dirty="0">
                <a:latin typeface="微軟正黑體"/>
                <a:cs typeface="微軟正黑體"/>
              </a:rPr>
              <a:t>游</a:t>
            </a:r>
            <a:r>
              <a:rPr sz="1400" b="1" dirty="0">
                <a:latin typeface="微軟正黑體"/>
                <a:cs typeface="微軟正黑體"/>
              </a:rPr>
              <a:t>供應</a:t>
            </a:r>
            <a:r>
              <a:rPr sz="1400" b="1" spc="-15" dirty="0">
                <a:latin typeface="微軟正黑體"/>
                <a:cs typeface="微軟正黑體"/>
              </a:rPr>
              <a:t>鏈</a:t>
            </a:r>
            <a:r>
              <a:rPr sz="1400" b="1" dirty="0">
                <a:latin typeface="微軟正黑體"/>
                <a:cs typeface="微軟正黑體"/>
              </a:rPr>
              <a:t>數位</a:t>
            </a:r>
            <a:r>
              <a:rPr sz="1400" b="1" spc="-15" dirty="0">
                <a:latin typeface="微軟正黑體"/>
                <a:cs typeface="微軟正黑體"/>
              </a:rPr>
              <a:t>串</a:t>
            </a:r>
            <a:r>
              <a:rPr sz="1400" b="1" dirty="0">
                <a:latin typeface="微軟正黑體"/>
                <a:cs typeface="微軟正黑體"/>
              </a:rPr>
              <a:t>流並</a:t>
            </a:r>
            <a:r>
              <a:rPr sz="1400" b="1" spc="-15" dirty="0">
                <a:latin typeface="微軟正黑體"/>
                <a:cs typeface="微軟正黑體"/>
              </a:rPr>
              <a:t>導</a:t>
            </a:r>
            <a:r>
              <a:rPr sz="1400" b="1" dirty="0">
                <a:latin typeface="微軟正黑體"/>
                <a:cs typeface="微軟正黑體"/>
              </a:rPr>
              <a:t>入</a:t>
            </a:r>
            <a:r>
              <a:rPr sz="1400" b="1" spc="-5" dirty="0">
                <a:latin typeface="微軟正黑體"/>
                <a:cs typeface="微軟正黑體"/>
              </a:rPr>
              <a:t>AI</a:t>
            </a:r>
            <a:r>
              <a:rPr sz="1400" b="1" spc="-15" dirty="0">
                <a:latin typeface="微軟正黑體"/>
                <a:cs typeface="微軟正黑體"/>
              </a:rPr>
              <a:t>服</a:t>
            </a:r>
            <a:r>
              <a:rPr sz="1400" b="1" dirty="0">
                <a:latin typeface="微軟正黑體"/>
                <a:cs typeface="微軟正黑體"/>
              </a:rPr>
              <a:t>務，  加速我國產業升級並帶</a:t>
            </a:r>
            <a:r>
              <a:rPr sz="1400" b="1" spc="-15" dirty="0">
                <a:latin typeface="微軟正黑體"/>
                <a:cs typeface="微軟正黑體"/>
              </a:rPr>
              <a:t>動</a:t>
            </a:r>
            <a:r>
              <a:rPr sz="1400" b="1" dirty="0">
                <a:latin typeface="微軟正黑體"/>
                <a:cs typeface="微軟正黑體"/>
              </a:rPr>
              <a:t>系統</a:t>
            </a:r>
            <a:r>
              <a:rPr sz="1400" b="1" spc="-15" dirty="0">
                <a:latin typeface="微軟正黑體"/>
                <a:cs typeface="微軟正黑體"/>
              </a:rPr>
              <a:t>整</a:t>
            </a:r>
            <a:r>
              <a:rPr sz="1400" b="1" dirty="0">
                <a:latin typeface="微軟正黑體"/>
                <a:cs typeface="微軟正黑體"/>
              </a:rPr>
              <a:t>合設</a:t>
            </a:r>
            <a:r>
              <a:rPr sz="1400" b="1" spc="-15" dirty="0">
                <a:latin typeface="微軟正黑體"/>
                <a:cs typeface="微軟正黑體"/>
              </a:rPr>
              <a:t>計</a:t>
            </a:r>
            <a:r>
              <a:rPr sz="1400" b="1" dirty="0">
                <a:latin typeface="微軟正黑體"/>
                <a:cs typeface="微軟正黑體"/>
              </a:rPr>
              <a:t>規劃</a:t>
            </a:r>
            <a:r>
              <a:rPr sz="1400" b="1" spc="-15" dirty="0">
                <a:latin typeface="微軟正黑體"/>
                <a:cs typeface="微軟正黑體"/>
              </a:rPr>
              <a:t>服</a:t>
            </a:r>
            <a:r>
              <a:rPr sz="1400" b="1" dirty="0">
                <a:latin typeface="微軟正黑體"/>
                <a:cs typeface="微軟正黑體"/>
              </a:rPr>
              <a:t>務產</a:t>
            </a:r>
            <a:r>
              <a:rPr sz="1400" b="1" spc="-15" dirty="0">
                <a:latin typeface="微軟正黑體"/>
                <a:cs typeface="微軟正黑體"/>
              </a:rPr>
              <a:t>業</a:t>
            </a:r>
            <a:r>
              <a:rPr sz="1400" b="1" dirty="0">
                <a:latin typeface="微軟正黑體"/>
                <a:cs typeface="微軟正黑體"/>
              </a:rPr>
              <a:t>發展。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18143" y="5067379"/>
            <a:ext cx="548640" cy="304800"/>
          </a:xfrm>
          <a:custGeom>
            <a:avLst/>
            <a:gdLst/>
            <a:ahLst/>
            <a:cxnLst/>
            <a:rect l="l" t="t" r="r" b="b"/>
            <a:pathLst>
              <a:path w="548640" h="304800">
                <a:moveTo>
                  <a:pt x="369839" y="0"/>
                </a:moveTo>
                <a:lnTo>
                  <a:pt x="331088" y="1190"/>
                </a:lnTo>
                <a:lnTo>
                  <a:pt x="264541" y="8508"/>
                </a:lnTo>
                <a:lnTo>
                  <a:pt x="198754" y="20113"/>
                </a:lnTo>
                <a:lnTo>
                  <a:pt x="130175" y="38544"/>
                </a:lnTo>
                <a:lnTo>
                  <a:pt x="63880" y="65452"/>
                </a:lnTo>
                <a:lnTo>
                  <a:pt x="15462" y="103362"/>
                </a:lnTo>
                <a:lnTo>
                  <a:pt x="0" y="160321"/>
                </a:lnTo>
                <a:lnTo>
                  <a:pt x="1194" y="185872"/>
                </a:lnTo>
                <a:lnTo>
                  <a:pt x="21395" y="231687"/>
                </a:lnTo>
                <a:lnTo>
                  <a:pt x="50710" y="259058"/>
                </a:lnTo>
                <a:lnTo>
                  <a:pt x="91948" y="279828"/>
                </a:lnTo>
                <a:lnTo>
                  <a:pt x="127964" y="293258"/>
                </a:lnTo>
                <a:lnTo>
                  <a:pt x="202283" y="304688"/>
                </a:lnTo>
                <a:lnTo>
                  <a:pt x="240156" y="301545"/>
                </a:lnTo>
                <a:lnTo>
                  <a:pt x="285238" y="287785"/>
                </a:lnTo>
                <a:lnTo>
                  <a:pt x="292431" y="283650"/>
                </a:lnTo>
                <a:lnTo>
                  <a:pt x="210694" y="283650"/>
                </a:lnTo>
                <a:lnTo>
                  <a:pt x="181101" y="282622"/>
                </a:lnTo>
                <a:lnTo>
                  <a:pt x="132556" y="272954"/>
                </a:lnTo>
                <a:lnTo>
                  <a:pt x="86486" y="255190"/>
                </a:lnTo>
                <a:lnTo>
                  <a:pt x="46005" y="227298"/>
                </a:lnTo>
                <a:lnTo>
                  <a:pt x="20192" y="186737"/>
                </a:lnTo>
                <a:lnTo>
                  <a:pt x="212139" y="186737"/>
                </a:lnTo>
                <a:lnTo>
                  <a:pt x="66294" y="128190"/>
                </a:lnTo>
                <a:lnTo>
                  <a:pt x="75946" y="111553"/>
                </a:lnTo>
                <a:lnTo>
                  <a:pt x="164706" y="111553"/>
                </a:lnTo>
                <a:lnTo>
                  <a:pt x="131699" y="98345"/>
                </a:lnTo>
                <a:lnTo>
                  <a:pt x="126746" y="96313"/>
                </a:lnTo>
                <a:lnTo>
                  <a:pt x="124459" y="90852"/>
                </a:lnTo>
                <a:lnTo>
                  <a:pt x="126491" y="85899"/>
                </a:lnTo>
                <a:lnTo>
                  <a:pt x="136525" y="79676"/>
                </a:lnTo>
                <a:lnTo>
                  <a:pt x="232028" y="79676"/>
                </a:lnTo>
                <a:lnTo>
                  <a:pt x="196469" y="65452"/>
                </a:lnTo>
                <a:lnTo>
                  <a:pt x="191515" y="63420"/>
                </a:lnTo>
                <a:lnTo>
                  <a:pt x="189229" y="57959"/>
                </a:lnTo>
                <a:lnTo>
                  <a:pt x="191261" y="53006"/>
                </a:lnTo>
                <a:lnTo>
                  <a:pt x="192277" y="50593"/>
                </a:lnTo>
                <a:lnTo>
                  <a:pt x="194182" y="48688"/>
                </a:lnTo>
                <a:lnTo>
                  <a:pt x="196469" y="47799"/>
                </a:lnTo>
                <a:lnTo>
                  <a:pt x="198627" y="46910"/>
                </a:lnTo>
                <a:lnTo>
                  <a:pt x="201295" y="46783"/>
                </a:lnTo>
                <a:lnTo>
                  <a:pt x="276861" y="46783"/>
                </a:lnTo>
                <a:lnTo>
                  <a:pt x="273684" y="45513"/>
                </a:lnTo>
                <a:lnTo>
                  <a:pt x="268731" y="43481"/>
                </a:lnTo>
                <a:lnTo>
                  <a:pt x="266319" y="38020"/>
                </a:lnTo>
                <a:lnTo>
                  <a:pt x="268477" y="33067"/>
                </a:lnTo>
                <a:lnTo>
                  <a:pt x="269494" y="30654"/>
                </a:lnTo>
                <a:lnTo>
                  <a:pt x="271399" y="28749"/>
                </a:lnTo>
                <a:lnTo>
                  <a:pt x="273557" y="27860"/>
                </a:lnTo>
                <a:lnTo>
                  <a:pt x="275844" y="26971"/>
                </a:lnTo>
                <a:lnTo>
                  <a:pt x="278510" y="26844"/>
                </a:lnTo>
                <a:lnTo>
                  <a:pt x="501942" y="26844"/>
                </a:lnTo>
                <a:lnTo>
                  <a:pt x="496573" y="24038"/>
                </a:lnTo>
                <a:lnTo>
                  <a:pt x="486282" y="19859"/>
                </a:lnTo>
                <a:lnTo>
                  <a:pt x="448817" y="9620"/>
                </a:lnTo>
                <a:lnTo>
                  <a:pt x="409543" y="2905"/>
                </a:lnTo>
                <a:lnTo>
                  <a:pt x="369839" y="0"/>
                </a:lnTo>
                <a:close/>
              </a:path>
              <a:path w="548640" h="304800">
                <a:moveTo>
                  <a:pt x="548015" y="92884"/>
                </a:moveTo>
                <a:lnTo>
                  <a:pt x="518159" y="92884"/>
                </a:lnTo>
                <a:lnTo>
                  <a:pt x="530098" y="93773"/>
                </a:lnTo>
                <a:lnTo>
                  <a:pt x="531495" y="99107"/>
                </a:lnTo>
                <a:lnTo>
                  <a:pt x="533019" y="105330"/>
                </a:lnTo>
                <a:lnTo>
                  <a:pt x="530098" y="112061"/>
                </a:lnTo>
                <a:lnTo>
                  <a:pt x="520826" y="116760"/>
                </a:lnTo>
                <a:lnTo>
                  <a:pt x="513841" y="120443"/>
                </a:lnTo>
                <a:lnTo>
                  <a:pt x="456199" y="134953"/>
                </a:lnTo>
                <a:lnTo>
                  <a:pt x="415798" y="152066"/>
                </a:lnTo>
                <a:lnTo>
                  <a:pt x="382793" y="183016"/>
                </a:lnTo>
                <a:lnTo>
                  <a:pt x="372617" y="193976"/>
                </a:lnTo>
                <a:lnTo>
                  <a:pt x="335343" y="228711"/>
                </a:lnTo>
                <a:lnTo>
                  <a:pt x="293115" y="256968"/>
                </a:lnTo>
                <a:lnTo>
                  <a:pt x="239156" y="278939"/>
                </a:lnTo>
                <a:lnTo>
                  <a:pt x="210694" y="283650"/>
                </a:lnTo>
                <a:lnTo>
                  <a:pt x="292431" y="283650"/>
                </a:lnTo>
                <a:lnTo>
                  <a:pt x="325532" y="264620"/>
                </a:lnTo>
                <a:lnTo>
                  <a:pt x="361779" y="234644"/>
                </a:lnTo>
                <a:lnTo>
                  <a:pt x="394715" y="200453"/>
                </a:lnTo>
                <a:lnTo>
                  <a:pt x="405002" y="189372"/>
                </a:lnTo>
                <a:lnTo>
                  <a:pt x="415766" y="178863"/>
                </a:lnTo>
                <a:lnTo>
                  <a:pt x="460263" y="153233"/>
                </a:lnTo>
                <a:lnTo>
                  <a:pt x="505015" y="142295"/>
                </a:lnTo>
                <a:lnTo>
                  <a:pt x="525272" y="136445"/>
                </a:lnTo>
                <a:lnTo>
                  <a:pt x="548385" y="96313"/>
                </a:lnTo>
                <a:lnTo>
                  <a:pt x="548015" y="92884"/>
                </a:lnTo>
                <a:close/>
              </a:path>
              <a:path w="548640" h="304800">
                <a:moveTo>
                  <a:pt x="212139" y="186737"/>
                </a:moveTo>
                <a:lnTo>
                  <a:pt x="20192" y="186737"/>
                </a:lnTo>
                <a:lnTo>
                  <a:pt x="38193" y="203132"/>
                </a:lnTo>
                <a:lnTo>
                  <a:pt x="81289" y="226492"/>
                </a:lnTo>
                <a:lnTo>
                  <a:pt x="120280" y="241026"/>
                </a:lnTo>
                <a:lnTo>
                  <a:pt x="157118" y="250924"/>
                </a:lnTo>
                <a:lnTo>
                  <a:pt x="196006" y="254990"/>
                </a:lnTo>
                <a:lnTo>
                  <a:pt x="215820" y="253618"/>
                </a:lnTo>
                <a:lnTo>
                  <a:pt x="254888" y="245792"/>
                </a:lnTo>
                <a:lnTo>
                  <a:pt x="298989" y="224043"/>
                </a:lnTo>
                <a:lnTo>
                  <a:pt x="324591" y="204644"/>
                </a:lnTo>
                <a:lnTo>
                  <a:pt x="257301" y="204644"/>
                </a:lnTo>
                <a:lnTo>
                  <a:pt x="252349" y="202866"/>
                </a:lnTo>
                <a:lnTo>
                  <a:pt x="212139" y="186737"/>
                </a:lnTo>
                <a:close/>
              </a:path>
              <a:path w="548640" h="304800">
                <a:moveTo>
                  <a:pt x="164706" y="111553"/>
                </a:moveTo>
                <a:lnTo>
                  <a:pt x="75946" y="111553"/>
                </a:lnTo>
                <a:lnTo>
                  <a:pt x="264540" y="187245"/>
                </a:lnTo>
                <a:lnTo>
                  <a:pt x="266826" y="192706"/>
                </a:lnTo>
                <a:lnTo>
                  <a:pt x="264795" y="197659"/>
                </a:lnTo>
                <a:lnTo>
                  <a:pt x="262762" y="202358"/>
                </a:lnTo>
                <a:lnTo>
                  <a:pt x="257301" y="204644"/>
                </a:lnTo>
                <a:lnTo>
                  <a:pt x="324591" y="204644"/>
                </a:lnTo>
                <a:lnTo>
                  <a:pt x="338327" y="193722"/>
                </a:lnTo>
                <a:lnTo>
                  <a:pt x="354014" y="180502"/>
                </a:lnTo>
                <a:lnTo>
                  <a:pt x="365866" y="169084"/>
                </a:lnTo>
                <a:lnTo>
                  <a:pt x="308736" y="169084"/>
                </a:lnTo>
                <a:lnTo>
                  <a:pt x="304037" y="167306"/>
                </a:lnTo>
                <a:lnTo>
                  <a:pt x="164706" y="111553"/>
                </a:lnTo>
                <a:close/>
              </a:path>
              <a:path w="548640" h="304800">
                <a:moveTo>
                  <a:pt x="232028" y="79676"/>
                </a:moveTo>
                <a:lnTo>
                  <a:pt x="136525" y="79676"/>
                </a:lnTo>
                <a:lnTo>
                  <a:pt x="311276" y="149653"/>
                </a:lnTo>
                <a:lnTo>
                  <a:pt x="316229" y="151812"/>
                </a:lnTo>
                <a:lnTo>
                  <a:pt x="318642" y="157146"/>
                </a:lnTo>
                <a:lnTo>
                  <a:pt x="314451" y="166798"/>
                </a:lnTo>
                <a:lnTo>
                  <a:pt x="308736" y="169084"/>
                </a:lnTo>
                <a:lnTo>
                  <a:pt x="365866" y="169084"/>
                </a:lnTo>
                <a:lnTo>
                  <a:pt x="367712" y="167306"/>
                </a:lnTo>
                <a:lnTo>
                  <a:pt x="380815" y="153539"/>
                </a:lnTo>
                <a:lnTo>
                  <a:pt x="394715" y="138604"/>
                </a:lnTo>
                <a:lnTo>
                  <a:pt x="407035" y="129206"/>
                </a:lnTo>
                <a:lnTo>
                  <a:pt x="355473" y="129206"/>
                </a:lnTo>
                <a:lnTo>
                  <a:pt x="350774" y="127174"/>
                </a:lnTo>
                <a:lnTo>
                  <a:pt x="232028" y="79676"/>
                </a:lnTo>
                <a:close/>
              </a:path>
              <a:path w="548640" h="304800">
                <a:moveTo>
                  <a:pt x="276861" y="46783"/>
                </a:moveTo>
                <a:lnTo>
                  <a:pt x="201295" y="46783"/>
                </a:lnTo>
                <a:lnTo>
                  <a:pt x="203707" y="47799"/>
                </a:lnTo>
                <a:lnTo>
                  <a:pt x="358139" y="109521"/>
                </a:lnTo>
                <a:lnTo>
                  <a:pt x="363092" y="111553"/>
                </a:lnTo>
                <a:lnTo>
                  <a:pt x="365378" y="117014"/>
                </a:lnTo>
                <a:lnTo>
                  <a:pt x="363347" y="121967"/>
                </a:lnTo>
                <a:lnTo>
                  <a:pt x="361187" y="126920"/>
                </a:lnTo>
                <a:lnTo>
                  <a:pt x="355473" y="129206"/>
                </a:lnTo>
                <a:lnTo>
                  <a:pt x="407035" y="129206"/>
                </a:lnTo>
                <a:lnTo>
                  <a:pt x="465814" y="103653"/>
                </a:lnTo>
                <a:lnTo>
                  <a:pt x="498475" y="96567"/>
                </a:lnTo>
                <a:lnTo>
                  <a:pt x="504500" y="94789"/>
                </a:lnTo>
                <a:lnTo>
                  <a:pt x="396875" y="94789"/>
                </a:lnTo>
                <a:lnTo>
                  <a:pt x="276861" y="46783"/>
                </a:lnTo>
                <a:close/>
              </a:path>
              <a:path w="548640" h="304800">
                <a:moveTo>
                  <a:pt x="501942" y="26844"/>
                </a:moveTo>
                <a:lnTo>
                  <a:pt x="278510" y="26844"/>
                </a:lnTo>
                <a:lnTo>
                  <a:pt x="280924" y="27860"/>
                </a:lnTo>
                <a:lnTo>
                  <a:pt x="404367" y="77390"/>
                </a:lnTo>
                <a:lnTo>
                  <a:pt x="406653" y="82851"/>
                </a:lnTo>
                <a:lnTo>
                  <a:pt x="404622" y="87804"/>
                </a:lnTo>
                <a:lnTo>
                  <a:pt x="402589" y="92376"/>
                </a:lnTo>
                <a:lnTo>
                  <a:pt x="396875" y="94789"/>
                </a:lnTo>
                <a:lnTo>
                  <a:pt x="504500" y="94789"/>
                </a:lnTo>
                <a:lnTo>
                  <a:pt x="506222" y="94281"/>
                </a:lnTo>
                <a:lnTo>
                  <a:pt x="514350" y="93392"/>
                </a:lnTo>
                <a:lnTo>
                  <a:pt x="518159" y="92884"/>
                </a:lnTo>
                <a:lnTo>
                  <a:pt x="548015" y="92884"/>
                </a:lnTo>
                <a:lnTo>
                  <a:pt x="547783" y="90852"/>
                </a:lnTo>
                <a:lnTo>
                  <a:pt x="537126" y="51913"/>
                </a:lnTo>
                <a:lnTo>
                  <a:pt x="506983" y="29479"/>
                </a:lnTo>
                <a:lnTo>
                  <a:pt x="501942" y="2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79864" y="2697479"/>
            <a:ext cx="536575" cy="523240"/>
          </a:xfrm>
          <a:custGeom>
            <a:avLst/>
            <a:gdLst/>
            <a:ahLst/>
            <a:cxnLst/>
            <a:rect l="l" t="t" r="r" b="b"/>
            <a:pathLst>
              <a:path w="536575" h="523239">
                <a:moveTo>
                  <a:pt x="84327" y="0"/>
                </a:moveTo>
                <a:lnTo>
                  <a:pt x="74802" y="2540"/>
                </a:lnTo>
                <a:lnTo>
                  <a:pt x="0" y="2540"/>
                </a:lnTo>
                <a:lnTo>
                  <a:pt x="0" y="48895"/>
                </a:lnTo>
                <a:lnTo>
                  <a:pt x="48386" y="48895"/>
                </a:lnTo>
                <a:lnTo>
                  <a:pt x="156717" y="441071"/>
                </a:lnTo>
                <a:lnTo>
                  <a:pt x="146405" y="446621"/>
                </a:lnTo>
                <a:lnTo>
                  <a:pt x="138699" y="454993"/>
                </a:lnTo>
                <a:lnTo>
                  <a:pt x="133875" y="465484"/>
                </a:lnTo>
                <a:lnTo>
                  <a:pt x="132206" y="477393"/>
                </a:lnTo>
                <a:lnTo>
                  <a:pt x="135884" y="495032"/>
                </a:lnTo>
                <a:lnTo>
                  <a:pt x="145907" y="509444"/>
                </a:lnTo>
                <a:lnTo>
                  <a:pt x="160764" y="519166"/>
                </a:lnTo>
                <a:lnTo>
                  <a:pt x="178942" y="522732"/>
                </a:lnTo>
                <a:lnTo>
                  <a:pt x="197102" y="519166"/>
                </a:lnTo>
                <a:lnTo>
                  <a:pt x="211915" y="509444"/>
                </a:lnTo>
                <a:lnTo>
                  <a:pt x="221894" y="495032"/>
                </a:lnTo>
                <a:lnTo>
                  <a:pt x="225551" y="477393"/>
                </a:lnTo>
                <a:lnTo>
                  <a:pt x="224295" y="467002"/>
                </a:lnTo>
                <a:lnTo>
                  <a:pt x="220646" y="457612"/>
                </a:lnTo>
                <a:lnTo>
                  <a:pt x="214782" y="449603"/>
                </a:lnTo>
                <a:lnTo>
                  <a:pt x="206882" y="443357"/>
                </a:lnTo>
                <a:lnTo>
                  <a:pt x="205993" y="440563"/>
                </a:lnTo>
                <a:lnTo>
                  <a:pt x="463168" y="440563"/>
                </a:lnTo>
                <a:lnTo>
                  <a:pt x="463168" y="394081"/>
                </a:lnTo>
                <a:lnTo>
                  <a:pt x="193293" y="394081"/>
                </a:lnTo>
                <a:lnTo>
                  <a:pt x="182117" y="353822"/>
                </a:lnTo>
                <a:lnTo>
                  <a:pt x="463295" y="353822"/>
                </a:lnTo>
                <a:lnTo>
                  <a:pt x="463295" y="352806"/>
                </a:lnTo>
                <a:lnTo>
                  <a:pt x="471550" y="352552"/>
                </a:lnTo>
                <a:lnTo>
                  <a:pt x="478281" y="346837"/>
                </a:lnTo>
                <a:lnTo>
                  <a:pt x="490602" y="307467"/>
                </a:lnTo>
                <a:lnTo>
                  <a:pt x="169290" y="307467"/>
                </a:lnTo>
                <a:lnTo>
                  <a:pt x="134238" y="180594"/>
                </a:lnTo>
                <a:lnTo>
                  <a:pt x="530305" y="180594"/>
                </a:lnTo>
                <a:lnTo>
                  <a:pt x="535431" y="164211"/>
                </a:lnTo>
                <a:lnTo>
                  <a:pt x="536348" y="155195"/>
                </a:lnTo>
                <a:lnTo>
                  <a:pt x="533717" y="146859"/>
                </a:lnTo>
                <a:lnTo>
                  <a:pt x="528038" y="140118"/>
                </a:lnTo>
                <a:lnTo>
                  <a:pt x="520799" y="136398"/>
                </a:lnTo>
                <a:lnTo>
                  <a:pt x="511175" y="136398"/>
                </a:lnTo>
                <a:lnTo>
                  <a:pt x="511175" y="134239"/>
                </a:lnTo>
                <a:lnTo>
                  <a:pt x="121411" y="134239"/>
                </a:lnTo>
                <a:lnTo>
                  <a:pt x="84327" y="0"/>
                </a:lnTo>
                <a:close/>
              </a:path>
              <a:path w="536575" h="523239">
                <a:moveTo>
                  <a:pt x="459358" y="440563"/>
                </a:moveTo>
                <a:lnTo>
                  <a:pt x="417702" y="440563"/>
                </a:lnTo>
                <a:lnTo>
                  <a:pt x="406923" y="445942"/>
                </a:lnTo>
                <a:lnTo>
                  <a:pt x="398811" y="454358"/>
                </a:lnTo>
                <a:lnTo>
                  <a:pt x="393699" y="465083"/>
                </a:lnTo>
                <a:lnTo>
                  <a:pt x="391921" y="477393"/>
                </a:lnTo>
                <a:lnTo>
                  <a:pt x="395579" y="495032"/>
                </a:lnTo>
                <a:lnTo>
                  <a:pt x="405558" y="509444"/>
                </a:lnTo>
                <a:lnTo>
                  <a:pt x="420371" y="519166"/>
                </a:lnTo>
                <a:lnTo>
                  <a:pt x="438530" y="522732"/>
                </a:lnTo>
                <a:lnTo>
                  <a:pt x="456709" y="519166"/>
                </a:lnTo>
                <a:lnTo>
                  <a:pt x="471566" y="509444"/>
                </a:lnTo>
                <a:lnTo>
                  <a:pt x="481589" y="495032"/>
                </a:lnTo>
                <a:lnTo>
                  <a:pt x="485266" y="477393"/>
                </a:lnTo>
                <a:lnTo>
                  <a:pt x="483487" y="465083"/>
                </a:lnTo>
                <a:lnTo>
                  <a:pt x="478361" y="454358"/>
                </a:lnTo>
                <a:lnTo>
                  <a:pt x="470211" y="445942"/>
                </a:lnTo>
                <a:lnTo>
                  <a:pt x="459358" y="440563"/>
                </a:lnTo>
                <a:close/>
              </a:path>
              <a:path w="536575" h="523239">
                <a:moveTo>
                  <a:pt x="452374" y="353822"/>
                </a:moveTo>
                <a:lnTo>
                  <a:pt x="451357" y="353822"/>
                </a:lnTo>
                <a:lnTo>
                  <a:pt x="451611" y="353949"/>
                </a:lnTo>
                <a:lnTo>
                  <a:pt x="451865" y="353949"/>
                </a:lnTo>
                <a:lnTo>
                  <a:pt x="452374" y="353822"/>
                </a:lnTo>
                <a:close/>
              </a:path>
              <a:path w="536575" h="523239">
                <a:moveTo>
                  <a:pt x="226440" y="180594"/>
                </a:moveTo>
                <a:lnTo>
                  <a:pt x="177672" y="180594"/>
                </a:lnTo>
                <a:lnTo>
                  <a:pt x="204850" y="307467"/>
                </a:lnTo>
                <a:lnTo>
                  <a:pt x="253618" y="307467"/>
                </a:lnTo>
                <a:lnTo>
                  <a:pt x="226440" y="180594"/>
                </a:lnTo>
                <a:close/>
              </a:path>
              <a:path w="536575" h="523239">
                <a:moveTo>
                  <a:pt x="329310" y="180594"/>
                </a:moveTo>
                <a:lnTo>
                  <a:pt x="281431" y="180594"/>
                </a:lnTo>
                <a:lnTo>
                  <a:pt x="281431" y="307467"/>
                </a:lnTo>
                <a:lnTo>
                  <a:pt x="329310" y="307467"/>
                </a:lnTo>
                <a:lnTo>
                  <a:pt x="329310" y="180594"/>
                </a:lnTo>
                <a:close/>
              </a:path>
              <a:path w="536575" h="523239">
                <a:moveTo>
                  <a:pt x="428497" y="180594"/>
                </a:moveTo>
                <a:lnTo>
                  <a:pt x="380237" y="180594"/>
                </a:lnTo>
                <a:lnTo>
                  <a:pt x="361822" y="307467"/>
                </a:lnTo>
                <a:lnTo>
                  <a:pt x="410082" y="307467"/>
                </a:lnTo>
                <a:lnTo>
                  <a:pt x="428497" y="180594"/>
                </a:lnTo>
                <a:close/>
              </a:path>
              <a:path w="536575" h="523239">
                <a:moveTo>
                  <a:pt x="530305" y="180594"/>
                </a:moveTo>
                <a:lnTo>
                  <a:pt x="480313" y="180594"/>
                </a:lnTo>
                <a:lnTo>
                  <a:pt x="440689" y="307467"/>
                </a:lnTo>
                <a:lnTo>
                  <a:pt x="490602" y="307467"/>
                </a:lnTo>
                <a:lnTo>
                  <a:pt x="530305" y="180594"/>
                </a:lnTo>
                <a:close/>
              </a:path>
              <a:path w="536575" h="523239">
                <a:moveTo>
                  <a:pt x="513587" y="134493"/>
                </a:moveTo>
                <a:lnTo>
                  <a:pt x="511175" y="136398"/>
                </a:lnTo>
                <a:lnTo>
                  <a:pt x="520799" y="136398"/>
                </a:lnTo>
                <a:lnTo>
                  <a:pt x="519810" y="135890"/>
                </a:lnTo>
                <a:lnTo>
                  <a:pt x="516254" y="134874"/>
                </a:lnTo>
                <a:lnTo>
                  <a:pt x="513587" y="13449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0016" y="1930907"/>
            <a:ext cx="2087499" cy="2057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9972" y="2385047"/>
            <a:ext cx="1269479" cy="11338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4139" y="2460498"/>
            <a:ext cx="1124839" cy="9881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4018B594-5249-4C77-9758-477405C2F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1" y="2453605"/>
            <a:ext cx="11519920" cy="4288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963" y="2461260"/>
            <a:ext cx="11454384" cy="422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857885"/>
            <a:ext cx="5447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三、</a:t>
            </a:r>
            <a:r>
              <a:rPr sz="3200" b="1" spc="-15" dirty="0">
                <a:latin typeface="微軟正黑體"/>
                <a:cs typeface="微軟正黑體"/>
              </a:rPr>
              <a:t>計</a:t>
            </a:r>
            <a:r>
              <a:rPr sz="3200" b="1" dirty="0">
                <a:latin typeface="微軟正黑體"/>
                <a:cs typeface="微軟正黑體"/>
              </a:rPr>
              <a:t>畫目</a:t>
            </a:r>
            <a:r>
              <a:rPr sz="3200" b="1" spc="-15" dirty="0">
                <a:latin typeface="微軟正黑體"/>
                <a:cs typeface="微軟正黑體"/>
              </a:rPr>
              <a:t>標</a:t>
            </a:r>
            <a:r>
              <a:rPr sz="3200" b="1" dirty="0">
                <a:latin typeface="微軟正黑體"/>
                <a:cs typeface="微軟正黑體"/>
              </a:rPr>
              <a:t>與策</a:t>
            </a:r>
            <a:r>
              <a:rPr sz="3200" b="1" spc="-15" dirty="0">
                <a:latin typeface="微軟正黑體"/>
                <a:cs typeface="微軟正黑體"/>
              </a:rPr>
              <a:t>略</a:t>
            </a:r>
            <a:r>
              <a:rPr sz="3200" b="1" dirty="0">
                <a:latin typeface="微軟正黑體"/>
                <a:cs typeface="微軟正黑體"/>
              </a:rPr>
              <a:t>措</a:t>
            </a:r>
            <a:r>
              <a:rPr sz="3200" b="1" spc="5" dirty="0">
                <a:latin typeface="微軟正黑體"/>
                <a:cs typeface="微軟正黑體"/>
              </a:rPr>
              <a:t>施</a:t>
            </a:r>
            <a:r>
              <a:rPr sz="3200" b="1" spc="-5" dirty="0">
                <a:latin typeface="微軟正黑體"/>
                <a:cs typeface="微軟正黑體"/>
              </a:rPr>
              <a:t>(1/2)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4688" y="1612391"/>
            <a:ext cx="9604375" cy="586740"/>
          </a:xfrm>
          <a:custGeom>
            <a:avLst/>
            <a:gdLst/>
            <a:ahLst/>
            <a:cxnLst/>
            <a:rect l="l" t="t" r="r" b="b"/>
            <a:pathLst>
              <a:path w="9604375" h="586739">
                <a:moveTo>
                  <a:pt x="0" y="586739"/>
                </a:moveTo>
                <a:lnTo>
                  <a:pt x="9604248" y="586739"/>
                </a:lnTo>
                <a:lnTo>
                  <a:pt x="96042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125218" y="1630154"/>
            <a:ext cx="919436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針對產業聚落，以合併營</a:t>
            </a:r>
            <a:r>
              <a:rPr sz="1800" b="1" spc="-25" dirty="0">
                <a:latin typeface="微軟正黑體"/>
                <a:cs typeface="微軟正黑體"/>
              </a:rPr>
              <a:t>收</a:t>
            </a:r>
            <a:r>
              <a:rPr sz="18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30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億元</a:t>
            </a:r>
            <a:r>
              <a:rPr sz="1800" b="1" spc="-5" dirty="0">
                <a:latin typeface="微軟正黑體"/>
                <a:cs typeface="微軟正黑體"/>
              </a:rPr>
              <a:t>以下之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中小型製造業</a:t>
            </a:r>
            <a:r>
              <a:rPr sz="1800" b="1" spc="-5" dirty="0">
                <a:latin typeface="微軟正黑體"/>
                <a:cs typeface="微軟正黑體"/>
              </a:rPr>
              <a:t>為主。</a:t>
            </a:r>
            <a:endParaRPr lang="en-US" altLang="zh-TW" sz="1800" b="1" spc="-5" dirty="0">
              <a:latin typeface="微軟正黑體"/>
              <a:cs typeface="微軟正黑體"/>
            </a:endParaRPr>
          </a:p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(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中堅企業</a:t>
            </a:r>
            <a:r>
              <a:rPr sz="1800" b="1" dirty="0">
                <a:latin typeface="微軟正黑體"/>
                <a:cs typeface="微軟正黑體"/>
              </a:rPr>
              <a:t>可放寬至合併營收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100</a:t>
            </a: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億元</a:t>
            </a:r>
            <a:r>
              <a:rPr sz="1800" b="1" dirty="0">
                <a:latin typeface="微軟正黑體"/>
                <a:cs typeface="微軟正黑體"/>
              </a:rPr>
              <a:t>以下。)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1612391"/>
            <a:ext cx="1370330" cy="586740"/>
          </a:xfrm>
          <a:custGeom>
            <a:avLst/>
            <a:gdLst/>
            <a:ahLst/>
            <a:cxnLst/>
            <a:rect l="l" t="t" r="r" b="b"/>
            <a:pathLst>
              <a:path w="1370330" h="586739">
                <a:moveTo>
                  <a:pt x="1076706" y="0"/>
                </a:moveTo>
                <a:lnTo>
                  <a:pt x="0" y="0"/>
                </a:lnTo>
                <a:lnTo>
                  <a:pt x="0" y="586740"/>
                </a:lnTo>
                <a:lnTo>
                  <a:pt x="1076706" y="586740"/>
                </a:lnTo>
                <a:lnTo>
                  <a:pt x="1370076" y="293370"/>
                </a:lnTo>
                <a:lnTo>
                  <a:pt x="1076706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4364" y="172897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推動對象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7374" y="2870403"/>
            <a:ext cx="788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微軟正黑體"/>
                <a:cs typeface="微軟正黑體"/>
              </a:rPr>
              <a:t>策略</a:t>
            </a:r>
            <a:r>
              <a:rPr sz="2400" b="1" spc="-5" dirty="0">
                <a:latin typeface="標楷體"/>
                <a:cs typeface="標楷體"/>
              </a:rPr>
              <a:t>1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962" y="3342894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19812">
            <a:solidFill>
              <a:srgbClr val="34406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9873" y="2500883"/>
            <a:ext cx="649224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338" y="4014978"/>
            <a:ext cx="2510155" cy="2081022"/>
          </a:xfrm>
          <a:custGeom>
            <a:avLst/>
            <a:gdLst/>
            <a:ahLst/>
            <a:cxnLst/>
            <a:rect l="l" t="t" r="r" b="b"/>
            <a:pathLst>
              <a:path w="2510154" h="1854835">
                <a:moveTo>
                  <a:pt x="0" y="1854708"/>
                </a:moveTo>
                <a:lnTo>
                  <a:pt x="0" y="0"/>
                </a:lnTo>
                <a:lnTo>
                  <a:pt x="2510028" y="0"/>
                </a:lnTo>
                <a:lnTo>
                  <a:pt x="2510028" y="1854708"/>
                </a:lnTo>
                <a:lnTo>
                  <a:pt x="0" y="1854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9338" y="4014978"/>
            <a:ext cx="2510155" cy="2081022"/>
          </a:xfrm>
          <a:custGeom>
            <a:avLst/>
            <a:gdLst/>
            <a:ahLst/>
            <a:cxnLst/>
            <a:rect l="l" t="t" r="r" b="b"/>
            <a:pathLst>
              <a:path w="2510154" h="1854835">
                <a:moveTo>
                  <a:pt x="0" y="1854708"/>
                </a:moveTo>
                <a:lnTo>
                  <a:pt x="0" y="0"/>
                </a:lnTo>
                <a:lnTo>
                  <a:pt x="1255014" y="0"/>
                </a:lnTo>
                <a:lnTo>
                  <a:pt x="2510028" y="0"/>
                </a:lnTo>
                <a:lnTo>
                  <a:pt x="2510028" y="1854708"/>
                </a:lnTo>
                <a:lnTo>
                  <a:pt x="0" y="1854708"/>
                </a:lnTo>
                <a:close/>
              </a:path>
            </a:pathLst>
          </a:custGeom>
          <a:ln w="19812">
            <a:solidFill>
              <a:srgbClr val="FDE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575" y="2933700"/>
            <a:ext cx="2522220" cy="1172210"/>
          </a:xfrm>
          <a:custGeom>
            <a:avLst/>
            <a:gdLst/>
            <a:ahLst/>
            <a:cxnLst/>
            <a:rect l="l" t="t" r="r" b="b"/>
            <a:pathLst>
              <a:path w="2522220" h="1172210">
                <a:moveTo>
                  <a:pt x="1261110" y="0"/>
                </a:moveTo>
                <a:lnTo>
                  <a:pt x="0" y="475614"/>
                </a:lnTo>
                <a:lnTo>
                  <a:pt x="0" y="1171956"/>
                </a:lnTo>
                <a:lnTo>
                  <a:pt x="2522220" y="1171956"/>
                </a:lnTo>
                <a:lnTo>
                  <a:pt x="2522220" y="475614"/>
                </a:lnTo>
                <a:lnTo>
                  <a:pt x="126111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575" y="2933700"/>
            <a:ext cx="2522220" cy="1172210"/>
          </a:xfrm>
          <a:custGeom>
            <a:avLst/>
            <a:gdLst/>
            <a:ahLst/>
            <a:cxnLst/>
            <a:rect l="l" t="t" r="r" b="b"/>
            <a:pathLst>
              <a:path w="2522220" h="1172210">
                <a:moveTo>
                  <a:pt x="0" y="1171956"/>
                </a:moveTo>
                <a:lnTo>
                  <a:pt x="0" y="475614"/>
                </a:lnTo>
                <a:lnTo>
                  <a:pt x="1261110" y="0"/>
                </a:lnTo>
                <a:lnTo>
                  <a:pt x="2522220" y="475614"/>
                </a:lnTo>
                <a:lnTo>
                  <a:pt x="2522220" y="1171956"/>
                </a:lnTo>
                <a:lnTo>
                  <a:pt x="0" y="1171956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0" y="3497579"/>
            <a:ext cx="848106" cy="567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1016" y="3497579"/>
            <a:ext cx="566165" cy="567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8091" y="3497579"/>
            <a:ext cx="1866138" cy="567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9319" y="3562350"/>
            <a:ext cx="2288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E5F00"/>
                </a:solidFill>
                <a:latin typeface="微軟正黑體"/>
                <a:cs typeface="微軟正黑體"/>
              </a:rPr>
              <a:t>引導</a:t>
            </a:r>
            <a:r>
              <a:rPr sz="2000" b="1" spc="-5" dirty="0">
                <a:solidFill>
                  <a:srgbClr val="7E5F00"/>
                </a:solidFill>
                <a:latin typeface="微軟正黑體"/>
                <a:cs typeface="微軟正黑體"/>
              </a:rPr>
              <a:t>SI</a:t>
            </a:r>
            <a:r>
              <a:rPr sz="2000" b="1" dirty="0">
                <a:solidFill>
                  <a:srgbClr val="7E5F00"/>
                </a:solidFill>
                <a:latin typeface="微軟正黑體"/>
                <a:cs typeface="微軟正黑體"/>
              </a:rPr>
              <a:t>能量注入產業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050" y="4114800"/>
            <a:ext cx="2289809" cy="157107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4310" marR="5080" indent="-182245">
              <a:lnSpc>
                <a:spcPct val="88500"/>
              </a:lnSpc>
              <a:spcBef>
                <a:spcPts val="315"/>
              </a:spcBef>
              <a:buFont typeface="Wingdings"/>
              <a:buChar char=""/>
              <a:tabLst>
                <a:tab pos="194945" algn="l"/>
              </a:tabLst>
            </a:pPr>
            <a:r>
              <a:rPr sz="1600" b="1" spc="-5" dirty="0">
                <a:latin typeface="微軟正黑體"/>
                <a:cs typeface="微軟正黑體"/>
              </a:rPr>
              <a:t>軟硬體系統、服務之建 </a:t>
            </a:r>
            <a:r>
              <a:rPr sz="1600" b="1" spc="-5" dirty="0" err="1">
                <a:latin typeface="微軟正黑體"/>
                <a:cs typeface="微軟正黑體"/>
              </a:rPr>
              <a:t>置及導入相關費用</a:t>
            </a:r>
            <a:r>
              <a:rPr sz="1600" b="1" spc="-5" dirty="0">
                <a:latin typeface="微軟正黑體"/>
                <a:cs typeface="微軟正黑體"/>
              </a:rPr>
              <a:t>，</a:t>
            </a:r>
            <a:r>
              <a:rPr lang="zh-TW" altLang="en-US" sz="16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建置案</a:t>
            </a:r>
            <a:r>
              <a:rPr sz="16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原則</a:t>
            </a:r>
            <a:r>
              <a:rPr sz="16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35%</a:t>
            </a:r>
            <a:r>
              <a:rPr sz="16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以上應為國內業 者產品及服務</a:t>
            </a:r>
            <a:r>
              <a:rPr sz="1600" b="1" spc="-5" dirty="0">
                <a:latin typeface="微軟正黑體"/>
                <a:cs typeface="微軟正黑體"/>
              </a:rPr>
              <a:t>。</a:t>
            </a:r>
            <a:endParaRPr sz="1600" dirty="0">
              <a:latin typeface="微軟正黑體"/>
              <a:cs typeface="微軟正黑體"/>
            </a:endParaRPr>
          </a:p>
          <a:p>
            <a:pPr marL="194310" indent="-182245">
              <a:lnSpc>
                <a:spcPts val="1814"/>
              </a:lnSpc>
              <a:spcBef>
                <a:spcPts val="1475"/>
              </a:spcBef>
              <a:buFont typeface="Wingdings"/>
              <a:buChar char=""/>
              <a:tabLst>
                <a:tab pos="194945" algn="l"/>
              </a:tabLst>
            </a:pPr>
            <a:r>
              <a:rPr sz="1600" b="1" spc="-10" dirty="0">
                <a:latin typeface="微軟正黑體"/>
                <a:cs typeface="微軟正黑體"/>
              </a:rPr>
              <a:t>計畫內必須包含資訊安</a:t>
            </a:r>
            <a:endParaRPr sz="1600" dirty="0">
              <a:latin typeface="微軟正黑體"/>
              <a:cs typeface="微軟正黑體"/>
            </a:endParaRPr>
          </a:p>
          <a:p>
            <a:pPr marL="194310">
              <a:lnSpc>
                <a:spcPts val="1814"/>
              </a:lnSpc>
            </a:pPr>
            <a:r>
              <a:rPr sz="1600" b="1" spc="-5" dirty="0">
                <a:latin typeface="微軟正黑體"/>
                <a:cs typeface="微軟正黑體"/>
              </a:rPr>
              <a:t>全項目內容。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87953" y="3555491"/>
            <a:ext cx="2017775" cy="2389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6241" y="3273552"/>
            <a:ext cx="2798445" cy="1399540"/>
          </a:xfrm>
          <a:custGeom>
            <a:avLst/>
            <a:gdLst/>
            <a:ahLst/>
            <a:cxnLst/>
            <a:rect l="l" t="t" r="r" b="b"/>
            <a:pathLst>
              <a:path w="2798445" h="1399539">
                <a:moveTo>
                  <a:pt x="2098547" y="0"/>
                </a:moveTo>
                <a:lnTo>
                  <a:pt x="2098547" y="290957"/>
                </a:lnTo>
                <a:lnTo>
                  <a:pt x="0" y="290957"/>
                </a:lnTo>
                <a:lnTo>
                  <a:pt x="0" y="1108075"/>
                </a:lnTo>
                <a:lnTo>
                  <a:pt x="2098547" y="1108075"/>
                </a:lnTo>
                <a:lnTo>
                  <a:pt x="2098547" y="1399032"/>
                </a:lnTo>
                <a:lnTo>
                  <a:pt x="2798064" y="699516"/>
                </a:lnTo>
                <a:lnTo>
                  <a:pt x="2098547" y="0"/>
                </a:lnTo>
                <a:close/>
              </a:path>
            </a:pathLst>
          </a:custGeom>
          <a:solidFill>
            <a:srgbClr val="F8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4828032"/>
            <a:ext cx="2798445" cy="1399540"/>
          </a:xfrm>
          <a:custGeom>
            <a:avLst/>
            <a:gdLst/>
            <a:ahLst/>
            <a:cxnLst/>
            <a:rect l="l" t="t" r="r" b="b"/>
            <a:pathLst>
              <a:path w="2798445" h="1399539">
                <a:moveTo>
                  <a:pt x="699515" y="0"/>
                </a:moveTo>
                <a:lnTo>
                  <a:pt x="0" y="699516"/>
                </a:lnTo>
                <a:lnTo>
                  <a:pt x="699515" y="1399032"/>
                </a:lnTo>
                <a:lnTo>
                  <a:pt x="699515" y="1108024"/>
                </a:lnTo>
                <a:lnTo>
                  <a:pt x="2798063" y="1108024"/>
                </a:lnTo>
                <a:lnTo>
                  <a:pt x="2798063" y="290957"/>
                </a:lnTo>
                <a:lnTo>
                  <a:pt x="699515" y="290957"/>
                </a:lnTo>
                <a:lnTo>
                  <a:pt x="699515" y="0"/>
                </a:lnTo>
                <a:close/>
              </a:path>
            </a:pathLst>
          </a:custGeom>
          <a:solidFill>
            <a:srgbClr val="FDE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5333" y="3773423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180594" y="0"/>
                </a:moveTo>
                <a:lnTo>
                  <a:pt x="132600" y="6454"/>
                </a:lnTo>
                <a:lnTo>
                  <a:pt x="89464" y="24666"/>
                </a:lnTo>
                <a:lnTo>
                  <a:pt x="52911" y="52911"/>
                </a:lnTo>
                <a:lnTo>
                  <a:pt x="24666" y="89464"/>
                </a:lnTo>
                <a:lnTo>
                  <a:pt x="6454" y="132600"/>
                </a:lnTo>
                <a:lnTo>
                  <a:pt x="0" y="180594"/>
                </a:lnTo>
                <a:lnTo>
                  <a:pt x="6454" y="228587"/>
                </a:lnTo>
                <a:lnTo>
                  <a:pt x="24666" y="271723"/>
                </a:lnTo>
                <a:lnTo>
                  <a:pt x="52911" y="308276"/>
                </a:lnTo>
                <a:lnTo>
                  <a:pt x="89464" y="336521"/>
                </a:lnTo>
                <a:lnTo>
                  <a:pt x="132600" y="354733"/>
                </a:lnTo>
                <a:lnTo>
                  <a:pt x="180594" y="361188"/>
                </a:lnTo>
                <a:lnTo>
                  <a:pt x="228587" y="354733"/>
                </a:lnTo>
                <a:lnTo>
                  <a:pt x="251352" y="345122"/>
                </a:lnTo>
                <a:lnTo>
                  <a:pt x="179879" y="345122"/>
                </a:lnTo>
                <a:lnTo>
                  <a:pt x="135324" y="338788"/>
                </a:lnTo>
                <a:lnTo>
                  <a:pt x="93472" y="320167"/>
                </a:lnTo>
                <a:lnTo>
                  <a:pt x="157734" y="217169"/>
                </a:lnTo>
                <a:lnTo>
                  <a:pt x="356269" y="217169"/>
                </a:lnTo>
                <a:lnTo>
                  <a:pt x="357157" y="210565"/>
                </a:lnTo>
                <a:lnTo>
                  <a:pt x="180594" y="210565"/>
                </a:lnTo>
                <a:lnTo>
                  <a:pt x="168945" y="208204"/>
                </a:lnTo>
                <a:lnTo>
                  <a:pt x="159416" y="201771"/>
                </a:lnTo>
                <a:lnTo>
                  <a:pt x="152983" y="192242"/>
                </a:lnTo>
                <a:lnTo>
                  <a:pt x="151497" y="184912"/>
                </a:lnTo>
                <a:lnTo>
                  <a:pt x="16128" y="184912"/>
                </a:lnTo>
                <a:lnTo>
                  <a:pt x="21314" y="139354"/>
                </a:lnTo>
                <a:lnTo>
                  <a:pt x="38465" y="97726"/>
                </a:lnTo>
                <a:lnTo>
                  <a:pt x="66260" y="62289"/>
                </a:lnTo>
                <a:lnTo>
                  <a:pt x="103377" y="35306"/>
                </a:lnTo>
                <a:lnTo>
                  <a:pt x="285492" y="35306"/>
                </a:lnTo>
                <a:lnTo>
                  <a:pt x="271723" y="24666"/>
                </a:lnTo>
                <a:lnTo>
                  <a:pt x="228587" y="6454"/>
                </a:lnTo>
                <a:lnTo>
                  <a:pt x="180594" y="0"/>
                </a:lnTo>
                <a:close/>
              </a:path>
              <a:path w="361315" h="361314">
                <a:moveTo>
                  <a:pt x="356252" y="217296"/>
                </a:moveTo>
                <a:lnTo>
                  <a:pt x="203073" y="217296"/>
                </a:lnTo>
                <a:lnTo>
                  <a:pt x="266573" y="320928"/>
                </a:lnTo>
                <a:lnTo>
                  <a:pt x="224506" y="339169"/>
                </a:lnTo>
                <a:lnTo>
                  <a:pt x="179879" y="345122"/>
                </a:lnTo>
                <a:lnTo>
                  <a:pt x="251352" y="345122"/>
                </a:lnTo>
                <a:lnTo>
                  <a:pt x="271723" y="336521"/>
                </a:lnTo>
                <a:lnTo>
                  <a:pt x="308276" y="308276"/>
                </a:lnTo>
                <a:lnTo>
                  <a:pt x="336521" y="271723"/>
                </a:lnTo>
                <a:lnTo>
                  <a:pt x="354733" y="228587"/>
                </a:lnTo>
                <a:lnTo>
                  <a:pt x="356252" y="217296"/>
                </a:lnTo>
                <a:close/>
              </a:path>
              <a:path w="361315" h="361314">
                <a:moveTo>
                  <a:pt x="356269" y="217169"/>
                </a:moveTo>
                <a:lnTo>
                  <a:pt x="157734" y="217169"/>
                </a:lnTo>
                <a:lnTo>
                  <a:pt x="164338" y="221361"/>
                </a:lnTo>
                <a:lnTo>
                  <a:pt x="172212" y="223774"/>
                </a:lnTo>
                <a:lnTo>
                  <a:pt x="188849" y="223774"/>
                </a:lnTo>
                <a:lnTo>
                  <a:pt x="196596" y="221487"/>
                </a:lnTo>
                <a:lnTo>
                  <a:pt x="203073" y="217296"/>
                </a:lnTo>
                <a:lnTo>
                  <a:pt x="356252" y="217296"/>
                </a:lnTo>
                <a:close/>
              </a:path>
              <a:path w="361315" h="361314">
                <a:moveTo>
                  <a:pt x="211318" y="150621"/>
                </a:moveTo>
                <a:lnTo>
                  <a:pt x="180594" y="150621"/>
                </a:lnTo>
                <a:lnTo>
                  <a:pt x="192242" y="152983"/>
                </a:lnTo>
                <a:lnTo>
                  <a:pt x="201771" y="159416"/>
                </a:lnTo>
                <a:lnTo>
                  <a:pt x="208204" y="168945"/>
                </a:lnTo>
                <a:lnTo>
                  <a:pt x="210566" y="180594"/>
                </a:lnTo>
                <a:lnTo>
                  <a:pt x="208204" y="192242"/>
                </a:lnTo>
                <a:lnTo>
                  <a:pt x="201771" y="201771"/>
                </a:lnTo>
                <a:lnTo>
                  <a:pt x="192242" y="208204"/>
                </a:lnTo>
                <a:lnTo>
                  <a:pt x="180594" y="210565"/>
                </a:lnTo>
                <a:lnTo>
                  <a:pt x="357157" y="210565"/>
                </a:lnTo>
                <a:lnTo>
                  <a:pt x="360419" y="186308"/>
                </a:lnTo>
                <a:lnTo>
                  <a:pt x="345059" y="186308"/>
                </a:lnTo>
                <a:lnTo>
                  <a:pt x="223647" y="182118"/>
                </a:lnTo>
                <a:lnTo>
                  <a:pt x="223774" y="180594"/>
                </a:lnTo>
                <a:lnTo>
                  <a:pt x="222156" y="168945"/>
                </a:lnTo>
                <a:lnTo>
                  <a:pt x="222094" y="168695"/>
                </a:lnTo>
                <a:lnTo>
                  <a:pt x="217519" y="158257"/>
                </a:lnTo>
                <a:lnTo>
                  <a:pt x="211318" y="150621"/>
                </a:lnTo>
                <a:close/>
              </a:path>
              <a:path w="361315" h="361314">
                <a:moveTo>
                  <a:pt x="286314" y="35940"/>
                </a:moveTo>
                <a:lnTo>
                  <a:pt x="259079" y="35940"/>
                </a:lnTo>
                <a:lnTo>
                  <a:pt x="295963" y="63257"/>
                </a:lnTo>
                <a:lnTo>
                  <a:pt x="323453" y="98932"/>
                </a:lnTo>
                <a:lnTo>
                  <a:pt x="340250" y="140704"/>
                </a:lnTo>
                <a:lnTo>
                  <a:pt x="345059" y="186308"/>
                </a:lnTo>
                <a:lnTo>
                  <a:pt x="360419" y="186308"/>
                </a:lnTo>
                <a:lnTo>
                  <a:pt x="361188" y="180594"/>
                </a:lnTo>
                <a:lnTo>
                  <a:pt x="354733" y="132600"/>
                </a:lnTo>
                <a:lnTo>
                  <a:pt x="336521" y="89464"/>
                </a:lnTo>
                <a:lnTo>
                  <a:pt x="308276" y="52911"/>
                </a:lnTo>
                <a:lnTo>
                  <a:pt x="286314" y="35940"/>
                </a:lnTo>
                <a:close/>
              </a:path>
              <a:path w="361315" h="361314">
                <a:moveTo>
                  <a:pt x="285492" y="35306"/>
                </a:moveTo>
                <a:lnTo>
                  <a:pt x="103377" y="35306"/>
                </a:lnTo>
                <a:lnTo>
                  <a:pt x="160400" y="142620"/>
                </a:lnTo>
                <a:lnTo>
                  <a:pt x="151022" y="149232"/>
                </a:lnTo>
                <a:lnTo>
                  <a:pt x="143764" y="158083"/>
                </a:lnTo>
                <a:lnTo>
                  <a:pt x="139076" y="168695"/>
                </a:lnTo>
                <a:lnTo>
                  <a:pt x="137414" y="180594"/>
                </a:lnTo>
                <a:lnTo>
                  <a:pt x="137541" y="181737"/>
                </a:lnTo>
                <a:lnTo>
                  <a:pt x="16128" y="184912"/>
                </a:lnTo>
                <a:lnTo>
                  <a:pt x="151497" y="184912"/>
                </a:lnTo>
                <a:lnTo>
                  <a:pt x="150622" y="180594"/>
                </a:lnTo>
                <a:lnTo>
                  <a:pt x="152983" y="168945"/>
                </a:lnTo>
                <a:lnTo>
                  <a:pt x="159416" y="159416"/>
                </a:lnTo>
                <a:lnTo>
                  <a:pt x="168945" y="152983"/>
                </a:lnTo>
                <a:lnTo>
                  <a:pt x="180594" y="150621"/>
                </a:lnTo>
                <a:lnTo>
                  <a:pt x="211318" y="150621"/>
                </a:lnTo>
                <a:lnTo>
                  <a:pt x="210379" y="149465"/>
                </a:lnTo>
                <a:lnTo>
                  <a:pt x="201168" y="142875"/>
                </a:lnTo>
                <a:lnTo>
                  <a:pt x="259079" y="35940"/>
                </a:lnTo>
                <a:lnTo>
                  <a:pt x="286314" y="35940"/>
                </a:lnTo>
                <a:lnTo>
                  <a:pt x="285492" y="3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2813" y="5323332"/>
            <a:ext cx="408940" cy="408940"/>
          </a:xfrm>
          <a:custGeom>
            <a:avLst/>
            <a:gdLst/>
            <a:ahLst/>
            <a:cxnLst/>
            <a:rect l="l" t="t" r="r" b="b"/>
            <a:pathLst>
              <a:path w="408939" h="408939">
                <a:moveTo>
                  <a:pt x="204215" y="0"/>
                </a:move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6"/>
                </a:lnTo>
                <a:lnTo>
                  <a:pt x="5393" y="251041"/>
                </a:lnTo>
                <a:lnTo>
                  <a:pt x="20758" y="294026"/>
                </a:lnTo>
                <a:lnTo>
                  <a:pt x="44866" y="331944"/>
                </a:lnTo>
                <a:lnTo>
                  <a:pt x="76493" y="363569"/>
                </a:lnTo>
                <a:lnTo>
                  <a:pt x="114411" y="387675"/>
                </a:lnTo>
                <a:lnTo>
                  <a:pt x="157394" y="403038"/>
                </a:lnTo>
                <a:lnTo>
                  <a:pt x="204215" y="408432"/>
                </a:lnTo>
                <a:lnTo>
                  <a:pt x="251037" y="403038"/>
                </a:lnTo>
                <a:lnTo>
                  <a:pt x="294020" y="387675"/>
                </a:lnTo>
                <a:lnTo>
                  <a:pt x="329271" y="365264"/>
                </a:lnTo>
                <a:lnTo>
                  <a:pt x="204215" y="365264"/>
                </a:lnTo>
                <a:lnTo>
                  <a:pt x="161419" y="359512"/>
                </a:lnTo>
                <a:lnTo>
                  <a:pt x="122954" y="343278"/>
                </a:lnTo>
                <a:lnTo>
                  <a:pt x="90360" y="318096"/>
                </a:lnTo>
                <a:lnTo>
                  <a:pt x="65174" y="285503"/>
                </a:lnTo>
                <a:lnTo>
                  <a:pt x="48934" y="247031"/>
                </a:lnTo>
                <a:lnTo>
                  <a:pt x="43179" y="204216"/>
                </a:lnTo>
                <a:lnTo>
                  <a:pt x="48934" y="161419"/>
                </a:lnTo>
                <a:lnTo>
                  <a:pt x="65174" y="122954"/>
                </a:lnTo>
                <a:lnTo>
                  <a:pt x="90360" y="90360"/>
                </a:lnTo>
                <a:lnTo>
                  <a:pt x="122954" y="65174"/>
                </a:lnTo>
                <a:lnTo>
                  <a:pt x="161419" y="48934"/>
                </a:lnTo>
                <a:lnTo>
                  <a:pt x="204215" y="43180"/>
                </a:lnTo>
                <a:lnTo>
                  <a:pt x="329285" y="43180"/>
                </a:lnTo>
                <a:lnTo>
                  <a:pt x="294020" y="20758"/>
                </a:lnTo>
                <a:lnTo>
                  <a:pt x="251037" y="5393"/>
                </a:lnTo>
                <a:lnTo>
                  <a:pt x="204215" y="0"/>
                </a:lnTo>
                <a:close/>
              </a:path>
              <a:path w="408939" h="408939">
                <a:moveTo>
                  <a:pt x="329285" y="43180"/>
                </a:moveTo>
                <a:lnTo>
                  <a:pt x="204215" y="43180"/>
                </a:lnTo>
                <a:lnTo>
                  <a:pt x="247012" y="48934"/>
                </a:lnTo>
                <a:lnTo>
                  <a:pt x="285477" y="65174"/>
                </a:lnTo>
                <a:lnTo>
                  <a:pt x="318071" y="90360"/>
                </a:lnTo>
                <a:lnTo>
                  <a:pt x="343257" y="122954"/>
                </a:lnTo>
                <a:lnTo>
                  <a:pt x="359497" y="161419"/>
                </a:lnTo>
                <a:lnTo>
                  <a:pt x="365251" y="204216"/>
                </a:lnTo>
                <a:lnTo>
                  <a:pt x="359497" y="247031"/>
                </a:lnTo>
                <a:lnTo>
                  <a:pt x="343257" y="285503"/>
                </a:lnTo>
                <a:lnTo>
                  <a:pt x="318071" y="318096"/>
                </a:lnTo>
                <a:lnTo>
                  <a:pt x="285477" y="343278"/>
                </a:lnTo>
                <a:lnTo>
                  <a:pt x="247012" y="359512"/>
                </a:lnTo>
                <a:lnTo>
                  <a:pt x="204215" y="365264"/>
                </a:lnTo>
                <a:lnTo>
                  <a:pt x="329271" y="365264"/>
                </a:lnTo>
                <a:lnTo>
                  <a:pt x="363565" y="331944"/>
                </a:lnTo>
                <a:lnTo>
                  <a:pt x="387673" y="294026"/>
                </a:lnTo>
                <a:lnTo>
                  <a:pt x="403038" y="251041"/>
                </a:lnTo>
                <a:lnTo>
                  <a:pt x="408431" y="204216"/>
                </a:lnTo>
                <a:lnTo>
                  <a:pt x="403038" y="157394"/>
                </a:lnTo>
                <a:lnTo>
                  <a:pt x="387673" y="114411"/>
                </a:lnTo>
                <a:lnTo>
                  <a:pt x="363565" y="76493"/>
                </a:lnTo>
                <a:lnTo>
                  <a:pt x="331938" y="44866"/>
                </a:lnTo>
                <a:lnTo>
                  <a:pt x="329285" y="43180"/>
                </a:lnTo>
                <a:close/>
              </a:path>
              <a:path w="408939" h="408939">
                <a:moveTo>
                  <a:pt x="145287" y="116332"/>
                </a:moveTo>
                <a:lnTo>
                  <a:pt x="145287" y="292100"/>
                </a:lnTo>
                <a:lnTo>
                  <a:pt x="296799" y="204216"/>
                </a:lnTo>
                <a:lnTo>
                  <a:pt x="145287" y="116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59326" y="3678428"/>
            <a:ext cx="175450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微軟正黑體"/>
                <a:cs typeface="微軟正黑體"/>
              </a:rPr>
              <a:t>先</a:t>
            </a:r>
            <a:r>
              <a:rPr sz="2400" b="1" dirty="0">
                <a:solidFill>
                  <a:srgbClr val="385622"/>
                </a:solidFill>
                <a:latin typeface="微軟正黑體"/>
                <a:cs typeface="微軟正黑體"/>
              </a:rPr>
              <a:t>規劃</a:t>
            </a:r>
            <a:r>
              <a:rPr sz="2000" b="1" dirty="0">
                <a:latin typeface="微軟正黑體"/>
                <a:cs typeface="微軟正黑體"/>
              </a:rPr>
              <a:t>後</a:t>
            </a:r>
            <a:r>
              <a:rPr sz="2400" b="1" dirty="0">
                <a:solidFill>
                  <a:srgbClr val="1F3863"/>
                </a:solidFill>
                <a:latin typeface="微軟正黑體"/>
                <a:cs typeface="微軟正黑體"/>
              </a:rPr>
              <a:t>建置</a:t>
            </a:r>
            <a:endParaRPr sz="2400" dirty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spc="5" dirty="0">
                <a:latin typeface="標楷體"/>
                <a:cs typeface="標楷體"/>
              </a:rPr>
              <a:t>(</a:t>
            </a:r>
            <a:r>
              <a:rPr sz="1800" b="1" spc="-5" dirty="0">
                <a:latin typeface="微軟正黑體"/>
                <a:cs typeface="微軟正黑體"/>
              </a:rPr>
              <a:t>提高成功</a:t>
            </a:r>
            <a:r>
              <a:rPr sz="1800" b="1" dirty="0">
                <a:latin typeface="微軟正黑體"/>
                <a:cs typeface="微軟正黑體"/>
              </a:rPr>
              <a:t>率</a:t>
            </a:r>
            <a:r>
              <a:rPr sz="1800" b="1" spc="-5" dirty="0">
                <a:latin typeface="標楷體"/>
                <a:cs typeface="標楷體"/>
              </a:rPr>
              <a:t>)</a:t>
            </a:r>
            <a:endParaRPr sz="1800" dirty="0">
              <a:latin typeface="標楷體"/>
              <a:cs typeface="標楷體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1960225" y="66294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4432174" y="5234432"/>
            <a:ext cx="154368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微軟正黑體"/>
                <a:cs typeface="微軟正黑體"/>
              </a:rPr>
              <a:t>場域練兵</a:t>
            </a:r>
            <a:endParaRPr sz="200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latin typeface="微軟正黑體"/>
                <a:cs typeface="微軟正黑體"/>
              </a:rPr>
              <a:t>(</a:t>
            </a:r>
            <a:r>
              <a:rPr sz="1800" b="1" dirty="0">
                <a:latin typeface="微軟正黑體"/>
                <a:cs typeface="微軟正黑體"/>
              </a:rPr>
              <a:t>SI及資安練</a:t>
            </a:r>
            <a:r>
              <a:rPr sz="1800" b="1" spc="-10" dirty="0">
                <a:latin typeface="微軟正黑體"/>
                <a:cs typeface="微軟正黑體"/>
              </a:rPr>
              <a:t>兵</a:t>
            </a:r>
            <a:r>
              <a:rPr sz="1800" b="1" dirty="0">
                <a:latin typeface="微軟正黑體"/>
                <a:cs typeface="微軟正黑體"/>
              </a:rPr>
              <a:t>)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B2FE9A9D-BAE2-436D-8589-3E4E1F62C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DEF8291-82E7-4134-88B5-EE8ED6D901C9}"/>
              </a:ext>
            </a:extLst>
          </p:cNvPr>
          <p:cNvSpPr/>
          <p:nvPr/>
        </p:nvSpPr>
        <p:spPr>
          <a:xfrm>
            <a:off x="7103990" y="4766977"/>
            <a:ext cx="2344810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72000" anchor="b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  <a:tabLst>
                <a:tab pos="177800" algn="l"/>
              </a:tabLst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  <a:tabLst>
                <a:tab pos="177800" algn="l"/>
              </a:tabLst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提案時須提供完整先期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規劃案結案報告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，若無前述報告者得以提供概念驗證報告。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  <a:tabLst>
                <a:tab pos="177800" algn="l"/>
              </a:tabLst>
              <a:defRPr/>
            </a:pPr>
            <a:r>
              <a:rPr lang="zh-TW" altLang="en-US" sz="1400" b="1" spc="-150" dirty="0">
                <a:latin typeface="Microsoft JhengHei"/>
                <a:ea typeface="Microsoft JhengHei"/>
              </a:rPr>
              <a:t>落實</a:t>
            </a:r>
            <a:r>
              <a:rPr lang="zh-TW" altLang="en-US" sz="1400" b="1" spc="-150" dirty="0">
                <a:solidFill>
                  <a:srgbClr val="FF0000"/>
                </a:solidFill>
                <a:latin typeface="Microsoft JhengHei"/>
                <a:ea typeface="Microsoft JhengHei"/>
              </a:rPr>
              <a:t>資訊串接</a:t>
            </a:r>
            <a:r>
              <a:rPr lang="zh-TW" altLang="en-US" sz="1400" b="1" spc="-150" dirty="0">
                <a:solidFill>
                  <a:prstClr val="black"/>
                </a:solidFill>
                <a:latin typeface="Microsoft JhengHei"/>
                <a:ea typeface="Microsoft JhengHei"/>
              </a:rPr>
              <a:t>，</a:t>
            </a:r>
            <a:r>
              <a:rPr lang="zh-TW" altLang="en-US" sz="1400" b="1" spc="-150" dirty="0">
                <a:solidFill>
                  <a:srgbClr val="FF0000"/>
                </a:solidFill>
                <a:latin typeface="Microsoft JhengHei"/>
                <a:ea typeface="Microsoft JhengHei"/>
              </a:rPr>
              <a:t>累積</a:t>
            </a:r>
            <a:r>
              <a:rPr lang="zh-TW" altLang="en-US" sz="1400" b="1" spc="-150" dirty="0">
                <a:latin typeface="Microsoft JhengHei"/>
                <a:ea typeface="Microsoft JhengHei"/>
              </a:rPr>
              <a:t>生產及營運</a:t>
            </a:r>
            <a:r>
              <a:rPr lang="zh-TW" altLang="en-US" sz="1400" b="1" spc="-150" dirty="0">
                <a:solidFill>
                  <a:srgbClr val="FF0000"/>
                </a:solidFill>
                <a:latin typeface="Microsoft JhengHei"/>
                <a:ea typeface="Microsoft JhengHei"/>
              </a:rPr>
              <a:t>資料</a:t>
            </a:r>
            <a:r>
              <a:rPr lang="zh-TW" altLang="en-US" sz="1400" b="1" spc="-150" dirty="0">
                <a:solidFill>
                  <a:prstClr val="black"/>
                </a:solidFill>
                <a:latin typeface="Microsoft JhengHei"/>
                <a:ea typeface="Microsoft JhengHei"/>
              </a:rPr>
              <a:t>，</a:t>
            </a:r>
            <a:r>
              <a:rPr lang="zh-TW" altLang="en-US" sz="1400" b="1" spc="-150" dirty="0">
                <a:latin typeface="Microsoft JhengHei"/>
                <a:ea typeface="Microsoft JhengHei"/>
              </a:rPr>
              <a:t>達到</a:t>
            </a:r>
            <a:r>
              <a:rPr lang="en-US" altLang="zh-TW" sz="1400" b="1" spc="-150" dirty="0">
                <a:solidFill>
                  <a:srgbClr val="FF0000"/>
                </a:solidFill>
                <a:latin typeface="Microsoft JhengHei"/>
                <a:ea typeface="Microsoft JhengHei"/>
              </a:rPr>
              <a:t>AI</a:t>
            </a:r>
            <a:r>
              <a:rPr lang="zh-TW" altLang="en-US" sz="1400" b="1" spc="-150" dirty="0">
                <a:latin typeface="Microsoft JhengHei"/>
                <a:ea typeface="Microsoft JhengHei"/>
              </a:rPr>
              <a:t>分析與</a:t>
            </a:r>
            <a:r>
              <a:rPr lang="zh-TW" altLang="en-US" sz="1400" b="1" spc="-150" dirty="0">
                <a:solidFill>
                  <a:srgbClr val="FF0000"/>
                </a:solidFill>
                <a:latin typeface="Microsoft JhengHei"/>
                <a:ea typeface="Microsoft JhengHei"/>
              </a:rPr>
              <a:t>應用。</a:t>
            </a:r>
            <a:endParaRPr lang="en-US" altLang="zh-TW" sz="1400" b="1" spc="-150" dirty="0">
              <a:solidFill>
                <a:srgbClr val="FF0000"/>
              </a:solidFill>
              <a:latin typeface="Microsoft JhengHei"/>
              <a:ea typeface="Microsoft JhengHei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CDC9C6D-DC62-4429-B806-AD3ACE142EFD}"/>
              </a:ext>
            </a:extLst>
          </p:cNvPr>
          <p:cNvSpPr txBox="1"/>
          <p:nvPr/>
        </p:nvSpPr>
        <p:spPr>
          <a:xfrm>
            <a:off x="7103989" y="4344342"/>
            <a:ext cx="2341493" cy="668834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Microsoft JhengHei"/>
                <a:ea typeface="Microsoft JhengHei"/>
              </a:rPr>
              <a:t>建置導入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lvl="0" algn="ctr">
              <a:defRPr/>
            </a:pP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上限</a:t>
            </a:r>
            <a:r>
              <a:rPr lang="en-US" altLang="zh-TW" sz="1100" b="1" dirty="0">
                <a:solidFill>
                  <a:prstClr val="black"/>
                </a:solidFill>
                <a:latin typeface="Microsoft JhengHei"/>
              </a:rPr>
              <a:t>3,000</a:t>
            </a: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萬元</a:t>
            </a:r>
            <a:r>
              <a:rPr lang="en-US" altLang="zh-TW" sz="1100" b="1" dirty="0">
                <a:solidFill>
                  <a:prstClr val="black"/>
                </a:solidFill>
                <a:latin typeface="Microsoft JhengHei"/>
              </a:rPr>
              <a:t>/</a:t>
            </a: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案</a:t>
            </a:r>
            <a:endParaRPr lang="en-US" altLang="zh-TW" sz="1100" b="1" dirty="0">
              <a:solidFill>
                <a:prstClr val="black"/>
              </a:solidFill>
              <a:latin typeface="Microsoft JhengHei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745B445-201B-495D-86F8-8B187F0E6E60}"/>
              </a:ext>
            </a:extLst>
          </p:cNvPr>
          <p:cNvSpPr/>
          <p:nvPr/>
        </p:nvSpPr>
        <p:spPr>
          <a:xfrm>
            <a:off x="7100847" y="3123545"/>
            <a:ext cx="2341493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72000" anchor="b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  <a:tabLst>
                <a:tab pos="177800" algn="l"/>
              </a:tabLst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完備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評估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診斷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設計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規劃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程序。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模擬驗證效益，提高信心。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336E8B4-C2C6-44F9-997E-AADB9EEBFA02}"/>
              </a:ext>
            </a:extLst>
          </p:cNvPr>
          <p:cNvSpPr txBox="1"/>
          <p:nvPr/>
        </p:nvSpPr>
        <p:spPr>
          <a:xfrm>
            <a:off x="7100847" y="2780928"/>
            <a:ext cx="2329556" cy="611505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bIns="0" rtlCol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Microsoft JhengHei"/>
                <a:ea typeface="Microsoft JhengHei"/>
              </a:rPr>
              <a:t>先期規劃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lvl="0" algn="ctr">
              <a:defRPr/>
            </a:pP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上限</a:t>
            </a:r>
            <a:r>
              <a:rPr lang="en-US" altLang="zh-TW" sz="1100" b="1" dirty="0">
                <a:solidFill>
                  <a:prstClr val="black"/>
                </a:solidFill>
                <a:latin typeface="Microsoft JhengHei"/>
              </a:rPr>
              <a:t>500</a:t>
            </a: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萬元</a:t>
            </a:r>
            <a:r>
              <a:rPr lang="en-US" altLang="zh-TW" sz="1100" b="1" dirty="0">
                <a:solidFill>
                  <a:prstClr val="black"/>
                </a:solidFill>
                <a:latin typeface="Microsoft JhengHei"/>
              </a:rPr>
              <a:t>/</a:t>
            </a:r>
            <a:r>
              <a:rPr lang="zh-TW" altLang="en-US" sz="1100" b="1" dirty="0">
                <a:solidFill>
                  <a:prstClr val="black"/>
                </a:solidFill>
                <a:latin typeface="Microsoft JhengHei"/>
              </a:rPr>
              <a:t>案</a:t>
            </a:r>
            <a:endParaRPr lang="en-US" altLang="zh-TW" sz="1100" b="1" dirty="0">
              <a:solidFill>
                <a:prstClr val="black"/>
              </a:solidFill>
              <a:latin typeface="Microsoft JhengHei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31BFD660-0713-4E20-85AB-ACFF17509C7B}"/>
              </a:ext>
            </a:extLst>
          </p:cNvPr>
          <p:cNvGrpSpPr/>
          <p:nvPr/>
        </p:nvGrpSpPr>
        <p:grpSpPr>
          <a:xfrm>
            <a:off x="9706818" y="2819400"/>
            <a:ext cx="2124786" cy="1375295"/>
            <a:chOff x="8750940" y="2904653"/>
            <a:chExt cx="2336703" cy="1375295"/>
          </a:xfrm>
        </p:grpSpPr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496F906C-0108-4198-A389-B2B5BFF78DEA}"/>
                </a:ext>
              </a:extLst>
            </p:cNvPr>
            <p:cNvSpPr txBox="1"/>
            <p:nvPr/>
          </p:nvSpPr>
          <p:spPr>
            <a:xfrm>
              <a:off x="8750941" y="3202730"/>
              <a:ext cx="2336702" cy="1077218"/>
            </a:xfrm>
            <a:prstGeom prst="rect">
              <a:avLst/>
            </a:prstGeom>
            <a:noFill/>
            <a:ln>
              <a:solidFill>
                <a:srgbClr val="F8C39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供應鏈</a:t>
              </a: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擴散</a:t>
              </a: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效益</a:t>
              </a:r>
              <a:r>
                <a:rPr lang="en-US" altLang="zh-TW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20</a:t>
              </a: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倍</a:t>
              </a:r>
              <a:r>
                <a:rPr lang="en-US" altLang="zh-TW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(</a:t>
              </a:r>
              <a:r>
                <a:rPr lang="en-US" altLang="zh-TW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1</a:t>
              </a: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家</a:t>
              </a: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帶</a:t>
              </a:r>
              <a:r>
                <a:rPr lang="en-US" altLang="zh-TW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20</a:t>
              </a: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家</a:t>
              </a:r>
              <a:r>
                <a:rPr lang="en-US" altLang="zh-TW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)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擴散至全國</a:t>
              </a:r>
              <a:r>
                <a:rPr lang="en-US" altLang="zh-TW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28</a:t>
              </a: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個</a:t>
              </a: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產業聚落</a:t>
              </a:r>
              <a:endParaRPr lang="en-US" altLang="zh-TW" sz="1600" b="1" dirty="0">
                <a:solidFill>
                  <a:srgbClr val="FF0000"/>
                </a:solidFill>
                <a:latin typeface="Microsoft JhengHei"/>
                <a:ea typeface="Microsoft JhengHei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8F521F7D-7084-4639-978A-7130A50FA708}"/>
                </a:ext>
              </a:extLst>
            </p:cNvPr>
            <p:cNvSpPr txBox="1"/>
            <p:nvPr/>
          </p:nvSpPr>
          <p:spPr>
            <a:xfrm>
              <a:off x="8750940" y="2904653"/>
              <a:ext cx="2336703" cy="338554"/>
            </a:xfrm>
            <a:prstGeom prst="rect">
              <a:avLst/>
            </a:prstGeom>
            <a:solidFill>
              <a:srgbClr val="F8C39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rgbClr val="006500"/>
                  </a:solidFill>
                  <a:latin typeface="Microsoft JhengHei"/>
                  <a:ea typeface="Microsoft JhengHei"/>
                  <a:cs typeface="+mn-ea"/>
                  <a:sym typeface="+mn-lt"/>
                </a:rPr>
                <a:t>供應鏈數位串流</a:t>
              </a:r>
              <a:endParaRPr lang="en-US" altLang="zh-TW" sz="1600" b="1" dirty="0">
                <a:solidFill>
                  <a:srgbClr val="006500"/>
                </a:solidFill>
                <a:latin typeface="Microsoft JhengHei"/>
                <a:ea typeface="Microsoft JhengHei"/>
                <a:cs typeface="+mn-ea"/>
                <a:sym typeface="+mn-lt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648F4C3C-CA1E-4F17-B5E9-97269486BC33}"/>
              </a:ext>
            </a:extLst>
          </p:cNvPr>
          <p:cNvGrpSpPr/>
          <p:nvPr/>
        </p:nvGrpSpPr>
        <p:grpSpPr>
          <a:xfrm>
            <a:off x="9677400" y="4687447"/>
            <a:ext cx="2154204" cy="1408554"/>
            <a:chOff x="8667751" y="5042722"/>
            <a:chExt cx="2351780" cy="1706819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505E9F1B-8DEB-45BA-A56F-5653A5F9BB2A}"/>
                </a:ext>
              </a:extLst>
            </p:cNvPr>
            <p:cNvSpPr txBox="1"/>
            <p:nvPr/>
          </p:nvSpPr>
          <p:spPr>
            <a:xfrm>
              <a:off x="8667751" y="5042722"/>
              <a:ext cx="2311590" cy="338554"/>
            </a:xfrm>
            <a:prstGeom prst="rect">
              <a:avLst/>
            </a:prstGeom>
            <a:solidFill>
              <a:srgbClr val="FEE68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chemeClr val="accent5">
                      <a:lumMod val="50000"/>
                    </a:schemeClr>
                  </a:solidFill>
                  <a:latin typeface="Microsoft JhengHei"/>
                  <a:ea typeface="Microsoft JhengHei"/>
                  <a:cs typeface="+mn-ea"/>
                  <a:sym typeface="+mn-lt"/>
                </a:rPr>
                <a:t>系統整合設計規劃</a:t>
              </a:r>
              <a:endParaRPr lang="en-US" altLang="zh-TW" sz="16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cs typeface="+mn-ea"/>
                <a:sym typeface="+mn-lt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BB603222-2442-4829-8BA6-5B697F0CD8D7}"/>
                </a:ext>
              </a:extLst>
            </p:cNvPr>
            <p:cNvSpPr txBox="1"/>
            <p:nvPr/>
          </p:nvSpPr>
          <p:spPr>
            <a:xfrm>
              <a:off x="8668761" y="5426102"/>
              <a:ext cx="2350770" cy="1323439"/>
            </a:xfrm>
            <a:prstGeom prst="rect">
              <a:avLst/>
            </a:prstGeom>
            <a:noFill/>
            <a:ln>
              <a:solidFill>
                <a:srgbClr val="FEE68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prstClr val="black"/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促成</a:t>
              </a:r>
              <a:r>
                <a:rPr lang="zh-TW" altLang="en-US" sz="1600" b="1" dirty="0">
                  <a:solidFill>
                    <a:prstClr val="black"/>
                  </a:solidFill>
                  <a:latin typeface="Microsoft JhengHei"/>
                  <a:ea typeface="Microsoft JhengHei"/>
                </a:rPr>
                <a:t>可提供完整設計規劃建置導入之</a:t>
              </a:r>
              <a:r>
                <a:rPr lang="zh-TW" altLang="en-US" sz="1600" b="1" dirty="0">
                  <a:solidFill>
                    <a:srgbClr val="FF0000"/>
                  </a:solidFill>
                  <a:latin typeface="Microsoft JhengHei"/>
                  <a:ea typeface="Microsoft JhengHei"/>
                </a:rPr>
                <a:t>系統整合設計規劃公司</a:t>
              </a:r>
              <a:r>
                <a:rPr lang="zh-TW" altLang="en-US" sz="1600" b="1" dirty="0">
                  <a:latin typeface="Microsoft JhengHei"/>
                  <a:ea typeface="Microsoft JhengHei"/>
                </a:rPr>
                <a:t>協助製造業者</a:t>
              </a:r>
              <a:endParaRPr lang="en-US" altLang="zh-TW" sz="1600" b="1" dirty="0">
                <a:latin typeface="Microsoft JhengHei"/>
                <a:ea typeface="Microsoft JhengHei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BDAE013E-1729-4596-83C1-0258AA4A0BE2}"/>
              </a:ext>
            </a:extLst>
          </p:cNvPr>
          <p:cNvGrpSpPr/>
          <p:nvPr/>
        </p:nvGrpSpPr>
        <p:grpSpPr>
          <a:xfrm>
            <a:off x="10207684" y="2258414"/>
            <a:ext cx="1188921" cy="467911"/>
            <a:chOff x="10065249" y="2263282"/>
            <a:chExt cx="1188921" cy="467911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43A63D94-2DAE-495E-A871-A9393A598738}"/>
                </a:ext>
              </a:extLst>
            </p:cNvPr>
            <p:cNvSpPr txBox="1"/>
            <p:nvPr/>
          </p:nvSpPr>
          <p:spPr>
            <a:xfrm>
              <a:off x="10172129" y="226952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latin typeface="DFKai-SB"/>
                  <a:ea typeface="Microsoft JhengHei"/>
                  <a:cs typeface="+mn-ea"/>
                  <a:sym typeface="+mn-lt"/>
                </a:rPr>
                <a:t>目標</a:t>
              </a:r>
            </a:p>
          </p:txBody>
        </p: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03B95AD5-1E68-4014-B423-6145D4625217}"/>
                </a:ext>
              </a:extLst>
            </p:cNvPr>
            <p:cNvCxnSpPr/>
            <p:nvPr/>
          </p:nvCxnSpPr>
          <p:spPr>
            <a:xfrm>
              <a:off x="10065249" y="2679506"/>
              <a:ext cx="900000" cy="0"/>
            </a:xfrm>
            <a:prstGeom prst="line">
              <a:avLst/>
            </a:prstGeom>
            <a:ln w="19050">
              <a:solidFill>
                <a:srgbClr val="34406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ardrop 6">
              <a:extLst>
                <a:ext uri="{FF2B5EF4-FFF2-40B4-BE49-F238E27FC236}">
                  <a16:creationId xmlns:a16="http://schemas.microsoft.com/office/drawing/2014/main" id="{03AA6699-60A0-429F-AFDF-BD887846BF16}"/>
                </a:ext>
              </a:extLst>
            </p:cNvPr>
            <p:cNvSpPr/>
            <p:nvPr/>
          </p:nvSpPr>
          <p:spPr>
            <a:xfrm rot="8100000">
              <a:off x="10890088" y="2263282"/>
              <a:ext cx="364082" cy="364083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33" y="2421603"/>
            <a:ext cx="11521468" cy="428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8" y="2364326"/>
            <a:ext cx="11455908" cy="4395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00" y="838200"/>
            <a:ext cx="5447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三、</a:t>
            </a:r>
            <a:r>
              <a:rPr sz="3200" b="1" spc="-15" dirty="0">
                <a:latin typeface="微軟正黑體"/>
                <a:cs typeface="微軟正黑體"/>
              </a:rPr>
              <a:t>計</a:t>
            </a:r>
            <a:r>
              <a:rPr sz="3200" b="1" dirty="0">
                <a:latin typeface="微軟正黑體"/>
                <a:cs typeface="微軟正黑體"/>
              </a:rPr>
              <a:t>畫目</a:t>
            </a:r>
            <a:r>
              <a:rPr sz="3200" b="1" spc="-15" dirty="0">
                <a:latin typeface="微軟正黑體"/>
                <a:cs typeface="微軟正黑體"/>
              </a:rPr>
              <a:t>標</a:t>
            </a:r>
            <a:r>
              <a:rPr sz="3200" b="1" dirty="0">
                <a:latin typeface="微軟正黑體"/>
                <a:cs typeface="微軟正黑體"/>
              </a:rPr>
              <a:t>與策</a:t>
            </a:r>
            <a:r>
              <a:rPr sz="3200" b="1" spc="-15" dirty="0">
                <a:latin typeface="微軟正黑體"/>
                <a:cs typeface="微軟正黑體"/>
              </a:rPr>
              <a:t>略</a:t>
            </a:r>
            <a:r>
              <a:rPr sz="3200" b="1" dirty="0">
                <a:latin typeface="微軟正黑體"/>
                <a:cs typeface="微軟正黑體"/>
              </a:rPr>
              <a:t>措</a:t>
            </a:r>
            <a:r>
              <a:rPr sz="3200" b="1" spc="5" dirty="0">
                <a:latin typeface="微軟正黑體"/>
                <a:cs typeface="微軟正黑體"/>
              </a:rPr>
              <a:t>施</a:t>
            </a:r>
            <a:r>
              <a:rPr sz="3200" b="1" spc="-5" dirty="0">
                <a:latin typeface="微軟正黑體"/>
                <a:cs typeface="微軟正黑體"/>
              </a:rPr>
              <a:t>(2/2)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94688" y="1612391"/>
            <a:ext cx="9604375" cy="586740"/>
          </a:xfrm>
          <a:custGeom>
            <a:avLst/>
            <a:gdLst/>
            <a:ahLst/>
            <a:cxnLst/>
            <a:rect l="l" t="t" r="r" b="b"/>
            <a:pathLst>
              <a:path w="9604375" h="586739">
                <a:moveTo>
                  <a:pt x="0" y="586739"/>
                </a:moveTo>
                <a:lnTo>
                  <a:pt x="9604248" y="586739"/>
                </a:lnTo>
                <a:lnTo>
                  <a:pt x="96042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11678" y="1612849"/>
            <a:ext cx="92873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針對產業聚落，以合併營</a:t>
            </a:r>
            <a:r>
              <a:rPr sz="1800" b="1" spc="-25" dirty="0">
                <a:latin typeface="微軟正黑體"/>
                <a:cs typeface="微軟正黑體"/>
              </a:rPr>
              <a:t>收</a:t>
            </a:r>
            <a:r>
              <a:rPr sz="18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30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億元</a:t>
            </a:r>
            <a:r>
              <a:rPr sz="1800" b="1" spc="-5" dirty="0">
                <a:latin typeface="微軟正黑體"/>
                <a:cs typeface="微軟正黑體"/>
              </a:rPr>
              <a:t>以下之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中小型製造業</a:t>
            </a:r>
            <a:r>
              <a:rPr sz="1800" b="1" spc="-5" dirty="0">
                <a:latin typeface="微軟正黑體"/>
                <a:cs typeface="微軟正黑體"/>
              </a:rPr>
              <a:t>為主。</a:t>
            </a:r>
            <a:endParaRPr lang="en-US" altLang="zh-TW" sz="1800" b="1" spc="-5" dirty="0">
              <a:latin typeface="微軟正黑體"/>
              <a:cs typeface="微軟正黑體"/>
            </a:endParaRPr>
          </a:p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(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中堅企業</a:t>
            </a:r>
            <a:r>
              <a:rPr sz="1800" b="1" dirty="0">
                <a:latin typeface="微軟正黑體"/>
                <a:cs typeface="微軟正黑體"/>
              </a:rPr>
              <a:t>可放寬至合併營收</a:t>
            </a:r>
            <a:r>
              <a:rPr sz="1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100</a:t>
            </a: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億元</a:t>
            </a:r>
            <a:r>
              <a:rPr sz="1800" b="1" dirty="0">
                <a:latin typeface="微軟正黑體"/>
                <a:cs typeface="微軟正黑體"/>
              </a:rPr>
              <a:t>以下。)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9600" y="1612391"/>
            <a:ext cx="1370330" cy="586740"/>
          </a:xfrm>
          <a:custGeom>
            <a:avLst/>
            <a:gdLst/>
            <a:ahLst/>
            <a:cxnLst/>
            <a:rect l="l" t="t" r="r" b="b"/>
            <a:pathLst>
              <a:path w="1370330" h="586739">
                <a:moveTo>
                  <a:pt x="1076706" y="0"/>
                </a:moveTo>
                <a:lnTo>
                  <a:pt x="0" y="0"/>
                </a:lnTo>
                <a:lnTo>
                  <a:pt x="0" y="586740"/>
                </a:lnTo>
                <a:lnTo>
                  <a:pt x="1076706" y="586740"/>
                </a:lnTo>
                <a:lnTo>
                  <a:pt x="1370076" y="293370"/>
                </a:lnTo>
                <a:lnTo>
                  <a:pt x="1076706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4364" y="172897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推動對象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884025" y="66040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65BD3372-70C7-4885-8A8A-BD536ED96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82DFE7E-1773-40F0-B497-3464157F884C}"/>
              </a:ext>
            </a:extLst>
          </p:cNvPr>
          <p:cNvSpPr txBox="1"/>
          <p:nvPr/>
        </p:nvSpPr>
        <p:spPr>
          <a:xfrm>
            <a:off x="838200" y="4020642"/>
            <a:ext cx="1714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中心廠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衛星廠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D5C4625-F1D2-4EFC-BBAE-721CD8926246}"/>
              </a:ext>
            </a:extLst>
          </p:cNvPr>
          <p:cNvSpPr/>
          <p:nvPr/>
        </p:nvSpPr>
        <p:spPr>
          <a:xfrm>
            <a:off x="2810967" y="2399815"/>
            <a:ext cx="435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單機→整線→整廠智慧化→跨廠智慧製造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875A0BF9-206C-4B0C-9C22-3904FFECC918}"/>
              </a:ext>
            </a:extLst>
          </p:cNvPr>
          <p:cNvGrpSpPr/>
          <p:nvPr/>
        </p:nvGrpSpPr>
        <p:grpSpPr>
          <a:xfrm>
            <a:off x="8935462" y="2439730"/>
            <a:ext cx="1122938" cy="467911"/>
            <a:chOff x="9018869" y="2263282"/>
            <a:chExt cx="1122938" cy="467911"/>
          </a:xfrm>
        </p:grpSpPr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E521B372-31E6-405B-AAC3-2193D1B2EFDD}"/>
                </a:ext>
              </a:extLst>
            </p:cNvPr>
            <p:cNvSpPr txBox="1"/>
            <p:nvPr/>
          </p:nvSpPr>
          <p:spPr>
            <a:xfrm>
              <a:off x="9059766" y="226952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latin typeface="DFKai-SB"/>
                  <a:ea typeface="Microsoft JhengHei"/>
                  <a:cs typeface="+mn-ea"/>
                  <a:sym typeface="+mn-lt"/>
                </a:rPr>
                <a:t>目標</a:t>
              </a:r>
            </a:p>
          </p:txBody>
        </p: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A59EBFC8-E430-4E0A-85C2-B5D7963FD340}"/>
                </a:ext>
              </a:extLst>
            </p:cNvPr>
            <p:cNvCxnSpPr/>
            <p:nvPr/>
          </p:nvCxnSpPr>
          <p:spPr>
            <a:xfrm>
              <a:off x="9018869" y="2679506"/>
              <a:ext cx="900000" cy="0"/>
            </a:xfrm>
            <a:prstGeom prst="line">
              <a:avLst/>
            </a:prstGeom>
            <a:ln w="19050">
              <a:solidFill>
                <a:srgbClr val="34406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ardrop 6">
              <a:extLst>
                <a:ext uri="{FF2B5EF4-FFF2-40B4-BE49-F238E27FC236}">
                  <a16:creationId xmlns:a16="http://schemas.microsoft.com/office/drawing/2014/main" id="{B94C03C1-A06C-44BA-ABEB-E323150CC6DF}"/>
                </a:ext>
              </a:extLst>
            </p:cNvPr>
            <p:cNvSpPr/>
            <p:nvPr/>
          </p:nvSpPr>
          <p:spPr>
            <a:xfrm rot="8100000">
              <a:off x="9777725" y="2263282"/>
              <a:ext cx="364082" cy="364083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2FB9ED74-14D0-4074-9DC9-EEEFD5F80850}"/>
              </a:ext>
            </a:extLst>
          </p:cNvPr>
          <p:cNvSpPr/>
          <p:nvPr/>
        </p:nvSpPr>
        <p:spPr>
          <a:xfrm rot="16200000">
            <a:off x="6125996" y="4571214"/>
            <a:ext cx="3206674" cy="390932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BCEDDE1F-9591-41FA-B1B1-8369245E5A2C}"/>
              </a:ext>
            </a:extLst>
          </p:cNvPr>
          <p:cNvGrpSpPr/>
          <p:nvPr/>
        </p:nvGrpSpPr>
        <p:grpSpPr>
          <a:xfrm>
            <a:off x="8229600" y="3200274"/>
            <a:ext cx="2336703" cy="1317486"/>
            <a:chOff x="8750940" y="2904653"/>
            <a:chExt cx="2336703" cy="1317486"/>
          </a:xfrm>
        </p:grpSpPr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A32F8E2D-C226-440F-9EF0-A0015EB8C801}"/>
                </a:ext>
              </a:extLst>
            </p:cNvPr>
            <p:cNvSpPr txBox="1"/>
            <p:nvPr/>
          </p:nvSpPr>
          <p:spPr>
            <a:xfrm>
              <a:off x="8750941" y="3257772"/>
              <a:ext cx="2336702" cy="964367"/>
            </a:xfrm>
            <a:prstGeom prst="rect">
              <a:avLst/>
            </a:prstGeom>
            <a:noFill/>
            <a:ln>
              <a:solidFill>
                <a:srgbClr val="F8C39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177800" hangingPunct="0">
                <a:lnSpc>
                  <a:spcPts val="1700"/>
                </a:lnSpc>
                <a:defRPr/>
              </a:pPr>
              <a:r>
                <a:rPr lang="zh-TW" altLang="en-US" sz="1600" b="1" kern="0" noProof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運用</a:t>
              </a:r>
              <a:r>
                <a:rPr lang="en-US" altLang="zh-TW" sz="1600" b="1" kern="0" noProof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en-US" sz="1600" b="1" kern="0" noProof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</a:t>
              </a:r>
              <a:r>
                <a:rPr lang="zh-TW" altLang="en-US" sz="1600" b="1" kern="0" noProof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分析生產與營運</a:t>
              </a:r>
              <a:r>
                <a:rPr lang="zh-TW" altLang="en-US" sz="1600" b="1" kern="0" noProof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數據</a:t>
              </a:r>
              <a:r>
                <a:rPr lang="zh-TW" altLang="en-US" sz="1600" b="1" kern="0" noProof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，可管理、可</a:t>
              </a:r>
              <a:r>
                <a:rPr lang="zh-TW" altLang="en-US" sz="1600" b="1" kern="0" noProof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預測</a:t>
              </a:r>
              <a:r>
                <a:rPr lang="zh-TW" altLang="en-US" sz="1600" b="1" kern="0" noProof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，達到快速回應、</a:t>
              </a:r>
              <a:r>
                <a:rPr lang="zh-TW" altLang="en-US" sz="1600" b="1" kern="0" noProof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彈性生產</a:t>
              </a:r>
              <a:r>
                <a:rPr lang="zh-TW" altLang="en-US" sz="1600" b="1" kern="0" noProof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b="1" kern="0" noProof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DA7CED9F-44A4-49B8-84BD-E84FB087C930}"/>
                </a:ext>
              </a:extLst>
            </p:cNvPr>
            <p:cNvSpPr txBox="1"/>
            <p:nvPr/>
          </p:nvSpPr>
          <p:spPr>
            <a:xfrm>
              <a:off x="8750940" y="2904653"/>
              <a:ext cx="2336703" cy="338554"/>
            </a:xfrm>
            <a:prstGeom prst="rect">
              <a:avLst/>
            </a:prstGeom>
            <a:solidFill>
              <a:srgbClr val="8E6C0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latin typeface="Microsoft JhengHei"/>
                  <a:ea typeface="Microsoft JhengHei"/>
                  <a:cs typeface="+mn-ea"/>
                  <a:sym typeface="+mn-lt"/>
                </a:rPr>
                <a:t>智慧製造</a:t>
              </a:r>
              <a:endParaRPr lang="en-US" altLang="zh-TW" sz="1600" b="1" dirty="0">
                <a:solidFill>
                  <a:schemeClr val="bg1"/>
                </a:solidFill>
                <a:latin typeface="Microsoft JhengHei"/>
                <a:ea typeface="Microsoft JhengHei"/>
                <a:cs typeface="+mn-ea"/>
                <a:sym typeface="+mn-lt"/>
              </a:endParaRP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286324EC-5D37-4289-B1C7-2BF4C9CA4C44}"/>
              </a:ext>
            </a:extLst>
          </p:cNvPr>
          <p:cNvGrpSpPr/>
          <p:nvPr/>
        </p:nvGrpSpPr>
        <p:grpSpPr>
          <a:xfrm>
            <a:off x="8229600" y="5082277"/>
            <a:ext cx="2311590" cy="1255412"/>
            <a:chOff x="8667751" y="5042722"/>
            <a:chExt cx="2311590" cy="1255412"/>
          </a:xfrm>
        </p:grpSpPr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29B66D1-F335-4BCA-8C4E-0C1CE31A3165}"/>
                </a:ext>
              </a:extLst>
            </p:cNvPr>
            <p:cNvSpPr txBox="1"/>
            <p:nvPr/>
          </p:nvSpPr>
          <p:spPr>
            <a:xfrm>
              <a:off x="8668762" y="5333767"/>
              <a:ext cx="2309645" cy="964367"/>
            </a:xfrm>
            <a:prstGeom prst="rect">
              <a:avLst/>
            </a:prstGeom>
            <a:noFill/>
            <a:ln>
              <a:solidFill>
                <a:srgbClr val="BF9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179388" hangingPunct="0">
                <a:lnSpc>
                  <a:spcPts val="1700"/>
                </a:lnSpc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中心廠與上下游供應商資訊系統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串接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，生產、庫存、出貨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資訊一目了然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b="1" kern="0" noProof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017584F1-4944-4EFF-AF87-C9A4AEE5D4EB}"/>
                </a:ext>
              </a:extLst>
            </p:cNvPr>
            <p:cNvSpPr txBox="1"/>
            <p:nvPr/>
          </p:nvSpPr>
          <p:spPr>
            <a:xfrm>
              <a:off x="8667751" y="5042722"/>
              <a:ext cx="2311590" cy="338554"/>
            </a:xfrm>
            <a:prstGeom prst="rect">
              <a:avLst/>
            </a:prstGeom>
            <a:solidFill>
              <a:srgbClr val="FEE68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chemeClr val="accent5">
                      <a:lumMod val="50000"/>
                    </a:schemeClr>
                  </a:solidFill>
                  <a:latin typeface="Microsoft JhengHei"/>
                  <a:ea typeface="Microsoft JhengHei"/>
                  <a:cs typeface="+mn-ea"/>
                  <a:sym typeface="+mn-lt"/>
                </a:rPr>
                <a:t>智慧供應鏈</a:t>
              </a:r>
              <a:endParaRPr lang="en-US" altLang="zh-TW" sz="1600" b="1" dirty="0">
                <a:solidFill>
                  <a:schemeClr val="accent5">
                    <a:lumMod val="50000"/>
                  </a:schemeClr>
                </a:solidFill>
                <a:latin typeface="Microsoft JhengHei"/>
                <a:ea typeface="Microsoft JhengHei"/>
                <a:cs typeface="+mn-ea"/>
                <a:sym typeface="+mn-lt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1694CA6D-6C0B-45A9-9656-87DE9633CCF7}"/>
              </a:ext>
            </a:extLst>
          </p:cNvPr>
          <p:cNvGrpSpPr/>
          <p:nvPr/>
        </p:nvGrpSpPr>
        <p:grpSpPr>
          <a:xfrm>
            <a:off x="2744601" y="2848487"/>
            <a:ext cx="4448325" cy="3780913"/>
            <a:chOff x="-5624698" y="3077087"/>
            <a:chExt cx="4760365" cy="3780913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8E16E4D7-9349-44BA-8247-B104D9CD30A0}"/>
                </a:ext>
              </a:extLst>
            </p:cNvPr>
            <p:cNvGrpSpPr/>
            <p:nvPr/>
          </p:nvGrpSpPr>
          <p:grpSpPr>
            <a:xfrm>
              <a:off x="-5393903" y="3239916"/>
              <a:ext cx="4501510" cy="3463911"/>
              <a:chOff x="4930778" y="1650670"/>
              <a:chExt cx="5259770" cy="4666753"/>
            </a:xfrm>
          </p:grpSpPr>
          <p:grpSp>
            <p:nvGrpSpPr>
              <p:cNvPr id="62" name="群組 61">
                <a:extLst>
                  <a:ext uri="{FF2B5EF4-FFF2-40B4-BE49-F238E27FC236}">
                    <a16:creationId xmlns:a16="http://schemas.microsoft.com/office/drawing/2014/main" id="{A7C8452E-A7BC-46C1-AC0B-D498A51613A9}"/>
                  </a:ext>
                </a:extLst>
              </p:cNvPr>
              <p:cNvGrpSpPr/>
              <p:nvPr/>
            </p:nvGrpSpPr>
            <p:grpSpPr>
              <a:xfrm>
                <a:off x="5022193" y="2400835"/>
                <a:ext cx="5168355" cy="2893546"/>
                <a:chOff x="8873527" y="1827846"/>
                <a:chExt cx="6011667" cy="2893544"/>
              </a:xfrm>
            </p:grpSpPr>
            <p:sp>
              <p:nvSpPr>
                <p:cNvPr id="72" name="流程圖: 人工輸入 33">
                  <a:extLst>
                    <a:ext uri="{FF2B5EF4-FFF2-40B4-BE49-F238E27FC236}">
                      <a16:creationId xmlns:a16="http://schemas.microsoft.com/office/drawing/2014/main" id="{F326510C-A302-4C0A-A31F-CF72C103DBC7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9500747" y="1238729"/>
                  <a:ext cx="1453435" cy="2707869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2728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728 h 10000"/>
                    <a:gd name="connsiteX0" fmla="*/ 0 w 10081"/>
                    <a:gd name="connsiteY0" fmla="*/ 3035 h 10000"/>
                    <a:gd name="connsiteX1" fmla="*/ 10081 w 10081"/>
                    <a:gd name="connsiteY1" fmla="*/ 0 h 10000"/>
                    <a:gd name="connsiteX2" fmla="*/ 10081 w 10081"/>
                    <a:gd name="connsiteY2" fmla="*/ 10000 h 10000"/>
                    <a:gd name="connsiteX3" fmla="*/ 81 w 10081"/>
                    <a:gd name="connsiteY3" fmla="*/ 10000 h 10000"/>
                    <a:gd name="connsiteX4" fmla="*/ 0 w 10081"/>
                    <a:gd name="connsiteY4" fmla="*/ 3035 h 10000"/>
                    <a:gd name="connsiteX0" fmla="*/ 0 w 10081"/>
                    <a:gd name="connsiteY0" fmla="*/ 2882 h 10000"/>
                    <a:gd name="connsiteX1" fmla="*/ 10081 w 10081"/>
                    <a:gd name="connsiteY1" fmla="*/ 0 h 10000"/>
                    <a:gd name="connsiteX2" fmla="*/ 10081 w 10081"/>
                    <a:gd name="connsiteY2" fmla="*/ 10000 h 10000"/>
                    <a:gd name="connsiteX3" fmla="*/ 81 w 10081"/>
                    <a:gd name="connsiteY3" fmla="*/ 10000 h 10000"/>
                    <a:gd name="connsiteX4" fmla="*/ 0 w 10081"/>
                    <a:gd name="connsiteY4" fmla="*/ 2882 h 10000"/>
                    <a:gd name="connsiteX0" fmla="*/ 0 w 10081"/>
                    <a:gd name="connsiteY0" fmla="*/ 2979 h 10000"/>
                    <a:gd name="connsiteX1" fmla="*/ 10081 w 10081"/>
                    <a:gd name="connsiteY1" fmla="*/ 0 h 10000"/>
                    <a:gd name="connsiteX2" fmla="*/ 10081 w 10081"/>
                    <a:gd name="connsiteY2" fmla="*/ 10000 h 10000"/>
                    <a:gd name="connsiteX3" fmla="*/ 81 w 10081"/>
                    <a:gd name="connsiteY3" fmla="*/ 10000 h 10000"/>
                    <a:gd name="connsiteX4" fmla="*/ 0 w 10081"/>
                    <a:gd name="connsiteY4" fmla="*/ 2979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1" h="10000">
                      <a:moveTo>
                        <a:pt x="0" y="2979"/>
                      </a:moveTo>
                      <a:lnTo>
                        <a:pt x="10081" y="0"/>
                      </a:lnTo>
                      <a:lnTo>
                        <a:pt x="10081" y="10000"/>
                      </a:lnTo>
                      <a:lnTo>
                        <a:pt x="81" y="10000"/>
                      </a:lnTo>
                      <a:cubicBezTo>
                        <a:pt x="54" y="7678"/>
                        <a:pt x="27" y="5301"/>
                        <a:pt x="0" y="297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3" name="流程圖: 資料 20">
                  <a:extLst>
                    <a:ext uri="{FF2B5EF4-FFF2-40B4-BE49-F238E27FC236}">
                      <a16:creationId xmlns:a16="http://schemas.microsoft.com/office/drawing/2014/main" id="{1EEB091D-E7A2-492C-8C1E-A875EA176E1A}"/>
                    </a:ext>
                  </a:extLst>
                </p:cNvPr>
                <p:cNvSpPr/>
                <p:nvPr/>
              </p:nvSpPr>
              <p:spPr>
                <a:xfrm flipH="1">
                  <a:off x="10849073" y="1827846"/>
                  <a:ext cx="3360881" cy="810568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694 w 10000"/>
                    <a:gd name="connsiteY3" fmla="*/ 9808 h 10000"/>
                    <a:gd name="connsiteX4" fmla="*/ 0 w 10000"/>
                    <a:gd name="connsiteY4" fmla="*/ 10000 h 10000"/>
                    <a:gd name="connsiteX0" fmla="*/ 0 w 9306"/>
                    <a:gd name="connsiteY0" fmla="*/ 10000 h 10000"/>
                    <a:gd name="connsiteX1" fmla="*/ 1306 w 9306"/>
                    <a:gd name="connsiteY1" fmla="*/ 0 h 10000"/>
                    <a:gd name="connsiteX2" fmla="*/ 9306 w 9306"/>
                    <a:gd name="connsiteY2" fmla="*/ 0 h 10000"/>
                    <a:gd name="connsiteX3" fmla="*/ 8000 w 9306"/>
                    <a:gd name="connsiteY3" fmla="*/ 9808 h 10000"/>
                    <a:gd name="connsiteX4" fmla="*/ 0 w 9306"/>
                    <a:gd name="connsiteY4" fmla="*/ 10000 h 10000"/>
                    <a:gd name="connsiteX0" fmla="*/ 0 w 10047"/>
                    <a:gd name="connsiteY0" fmla="*/ 10000 h 10000"/>
                    <a:gd name="connsiteX1" fmla="*/ 1403 w 10047"/>
                    <a:gd name="connsiteY1" fmla="*/ 0 h 10000"/>
                    <a:gd name="connsiteX2" fmla="*/ 10047 w 10047"/>
                    <a:gd name="connsiteY2" fmla="*/ 192 h 10000"/>
                    <a:gd name="connsiteX3" fmla="*/ 8597 w 10047"/>
                    <a:gd name="connsiteY3" fmla="*/ 9808 h 10000"/>
                    <a:gd name="connsiteX4" fmla="*/ 0 w 10047"/>
                    <a:gd name="connsiteY4" fmla="*/ 10000 h 10000"/>
                    <a:gd name="connsiteX0" fmla="*/ 0 w 10047"/>
                    <a:gd name="connsiteY0" fmla="*/ 10000 h 10000"/>
                    <a:gd name="connsiteX1" fmla="*/ 1403 w 10047"/>
                    <a:gd name="connsiteY1" fmla="*/ 0 h 10000"/>
                    <a:gd name="connsiteX2" fmla="*/ 10047 w 10047"/>
                    <a:gd name="connsiteY2" fmla="*/ 192 h 10000"/>
                    <a:gd name="connsiteX3" fmla="*/ 8775 w 10047"/>
                    <a:gd name="connsiteY3" fmla="*/ 9808 h 10000"/>
                    <a:gd name="connsiteX4" fmla="*/ 0 w 10047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7" h="10000">
                      <a:moveTo>
                        <a:pt x="0" y="10000"/>
                      </a:moveTo>
                      <a:lnTo>
                        <a:pt x="1403" y="0"/>
                      </a:lnTo>
                      <a:lnTo>
                        <a:pt x="10047" y="192"/>
                      </a:lnTo>
                      <a:lnTo>
                        <a:pt x="8775" y="9808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4" name="流程圖: 人工輸入 73">
                  <a:extLst>
                    <a:ext uri="{FF2B5EF4-FFF2-40B4-BE49-F238E27FC236}">
                      <a16:creationId xmlns:a16="http://schemas.microsoft.com/office/drawing/2014/main" id="{DDD8008D-8BC8-450F-B601-3C7E45033AF5}"/>
                    </a:ext>
                  </a:extLst>
                </p:cNvPr>
                <p:cNvSpPr/>
                <p:nvPr/>
              </p:nvSpPr>
              <p:spPr>
                <a:xfrm rot="5400000" flipH="1">
                  <a:off x="9576142" y="2676713"/>
                  <a:ext cx="1342061" cy="2747292"/>
                </a:xfrm>
                <a:prstGeom prst="flowChartManualInpu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6E4CD998-9546-41A2-B377-50C0F061E145}"/>
                    </a:ext>
                  </a:extLst>
                </p:cNvPr>
                <p:cNvSpPr/>
                <p:nvPr/>
              </p:nvSpPr>
              <p:spPr>
                <a:xfrm>
                  <a:off x="12282077" y="2688502"/>
                  <a:ext cx="857250" cy="2014376"/>
                </a:xfrm>
                <a:prstGeom prst="rect">
                  <a:avLst/>
                </a:prstGeom>
                <a:solidFill>
                  <a:srgbClr val="BF9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5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6" name="五邊形 30">
                  <a:extLst>
                    <a:ext uri="{FF2B5EF4-FFF2-40B4-BE49-F238E27FC236}">
                      <a16:creationId xmlns:a16="http://schemas.microsoft.com/office/drawing/2014/main" id="{AAC9562D-0ECC-4E38-BB62-8A859EA30E4D}"/>
                    </a:ext>
                  </a:extLst>
                </p:cNvPr>
                <p:cNvSpPr/>
                <p:nvPr/>
              </p:nvSpPr>
              <p:spPr>
                <a:xfrm>
                  <a:off x="13227461" y="2688502"/>
                  <a:ext cx="1470357" cy="2032888"/>
                </a:xfrm>
                <a:custGeom>
                  <a:avLst/>
                  <a:gdLst>
                    <a:gd name="connsiteX0" fmla="*/ 0 w 1579418"/>
                    <a:gd name="connsiteY0" fmla="*/ 0 h 2799263"/>
                    <a:gd name="connsiteX1" fmla="*/ 789709 w 1579418"/>
                    <a:gd name="connsiteY1" fmla="*/ 0 h 2799263"/>
                    <a:gd name="connsiteX2" fmla="*/ 1579418 w 1579418"/>
                    <a:gd name="connsiteY2" fmla="*/ 1399632 h 2799263"/>
                    <a:gd name="connsiteX3" fmla="*/ 789709 w 1579418"/>
                    <a:gd name="connsiteY3" fmla="*/ 2799263 h 2799263"/>
                    <a:gd name="connsiteX4" fmla="*/ 0 w 1579418"/>
                    <a:gd name="connsiteY4" fmla="*/ 2799263 h 2799263"/>
                    <a:gd name="connsiteX5" fmla="*/ 0 w 1579418"/>
                    <a:gd name="connsiteY5" fmla="*/ 0 h 2799263"/>
                    <a:gd name="connsiteX0" fmla="*/ 0 w 1537855"/>
                    <a:gd name="connsiteY0" fmla="*/ 0 h 2799263"/>
                    <a:gd name="connsiteX1" fmla="*/ 789709 w 1537855"/>
                    <a:gd name="connsiteY1" fmla="*/ 0 h 2799263"/>
                    <a:gd name="connsiteX2" fmla="*/ 1537855 w 1537855"/>
                    <a:gd name="connsiteY2" fmla="*/ 983995 h 2799263"/>
                    <a:gd name="connsiteX3" fmla="*/ 789709 w 1537855"/>
                    <a:gd name="connsiteY3" fmla="*/ 2799263 h 2799263"/>
                    <a:gd name="connsiteX4" fmla="*/ 0 w 1537855"/>
                    <a:gd name="connsiteY4" fmla="*/ 2799263 h 2799263"/>
                    <a:gd name="connsiteX5" fmla="*/ 0 w 1537855"/>
                    <a:gd name="connsiteY5" fmla="*/ 0 h 2799263"/>
                    <a:gd name="connsiteX0" fmla="*/ 0 w 1086795"/>
                    <a:gd name="connsiteY0" fmla="*/ 0 h 2799263"/>
                    <a:gd name="connsiteX1" fmla="*/ 789709 w 1086795"/>
                    <a:gd name="connsiteY1" fmla="*/ 0 h 2799263"/>
                    <a:gd name="connsiteX2" fmla="*/ 1086795 w 1086795"/>
                    <a:gd name="connsiteY2" fmla="*/ 796958 h 2799263"/>
                    <a:gd name="connsiteX3" fmla="*/ 789709 w 1086795"/>
                    <a:gd name="connsiteY3" fmla="*/ 2799263 h 2799263"/>
                    <a:gd name="connsiteX4" fmla="*/ 0 w 1086795"/>
                    <a:gd name="connsiteY4" fmla="*/ 2799263 h 2799263"/>
                    <a:gd name="connsiteX5" fmla="*/ 0 w 1086795"/>
                    <a:gd name="connsiteY5" fmla="*/ 0 h 2799263"/>
                    <a:gd name="connsiteX0" fmla="*/ 0 w 1086795"/>
                    <a:gd name="connsiteY0" fmla="*/ 0 h 2820045"/>
                    <a:gd name="connsiteX1" fmla="*/ 789709 w 1086795"/>
                    <a:gd name="connsiteY1" fmla="*/ 0 h 2820045"/>
                    <a:gd name="connsiteX2" fmla="*/ 1086795 w 1086795"/>
                    <a:gd name="connsiteY2" fmla="*/ 796958 h 2820045"/>
                    <a:gd name="connsiteX3" fmla="*/ 686609 w 1086795"/>
                    <a:gd name="connsiteY3" fmla="*/ 2820045 h 2820045"/>
                    <a:gd name="connsiteX4" fmla="*/ 0 w 1086795"/>
                    <a:gd name="connsiteY4" fmla="*/ 2799263 h 2820045"/>
                    <a:gd name="connsiteX5" fmla="*/ 0 w 1086795"/>
                    <a:gd name="connsiteY5" fmla="*/ 0 h 282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6795" h="2820045">
                      <a:moveTo>
                        <a:pt x="0" y="0"/>
                      </a:moveTo>
                      <a:lnTo>
                        <a:pt x="789709" y="0"/>
                      </a:lnTo>
                      <a:lnTo>
                        <a:pt x="1086795" y="796958"/>
                      </a:lnTo>
                      <a:lnTo>
                        <a:pt x="686609" y="2820045"/>
                      </a:lnTo>
                      <a:lnTo>
                        <a:pt x="0" y="27992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7" name="＞形箭號 74">
                  <a:extLst>
                    <a:ext uri="{FF2B5EF4-FFF2-40B4-BE49-F238E27FC236}">
                      <a16:creationId xmlns:a16="http://schemas.microsoft.com/office/drawing/2014/main" id="{407CA4DD-1D6B-4A2F-9197-B3029262E642}"/>
                    </a:ext>
                  </a:extLst>
                </p:cNvPr>
                <p:cNvSpPr/>
                <p:nvPr/>
              </p:nvSpPr>
              <p:spPr>
                <a:xfrm>
                  <a:off x="13527370" y="1827846"/>
                  <a:ext cx="1357824" cy="2893544"/>
                </a:xfrm>
                <a:prstGeom prst="chevron">
                  <a:avLst/>
                </a:prstGeom>
                <a:solidFill>
                  <a:srgbClr val="8E6C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8" name="五邊形 34">
                  <a:extLst>
                    <a:ext uri="{FF2B5EF4-FFF2-40B4-BE49-F238E27FC236}">
                      <a16:creationId xmlns:a16="http://schemas.microsoft.com/office/drawing/2014/main" id="{2F450D81-8350-4AA0-97DB-1AA9B0DF4F96}"/>
                    </a:ext>
                  </a:extLst>
                </p:cNvPr>
                <p:cNvSpPr/>
                <p:nvPr/>
              </p:nvSpPr>
              <p:spPr>
                <a:xfrm flipH="1">
                  <a:off x="11161411" y="2691426"/>
                  <a:ext cx="1051194" cy="2029964"/>
                </a:xfrm>
                <a:custGeom>
                  <a:avLst/>
                  <a:gdLst>
                    <a:gd name="connsiteX0" fmla="*/ 0 w 1496291"/>
                    <a:gd name="connsiteY0" fmla="*/ 0 h 2036615"/>
                    <a:gd name="connsiteX1" fmla="*/ 748146 w 1496291"/>
                    <a:gd name="connsiteY1" fmla="*/ 0 h 2036615"/>
                    <a:gd name="connsiteX2" fmla="*/ 1496291 w 1496291"/>
                    <a:gd name="connsiteY2" fmla="*/ 1018308 h 2036615"/>
                    <a:gd name="connsiteX3" fmla="*/ 748146 w 1496291"/>
                    <a:gd name="connsiteY3" fmla="*/ 2036615 h 2036615"/>
                    <a:gd name="connsiteX4" fmla="*/ 0 w 1496291"/>
                    <a:gd name="connsiteY4" fmla="*/ 2036615 h 2036615"/>
                    <a:gd name="connsiteX5" fmla="*/ 0 w 1496291"/>
                    <a:gd name="connsiteY5" fmla="*/ 0 h 2036615"/>
                    <a:gd name="connsiteX0" fmla="*/ 0 w 748146"/>
                    <a:gd name="connsiteY0" fmla="*/ 0 h 2036615"/>
                    <a:gd name="connsiteX1" fmla="*/ 748146 w 748146"/>
                    <a:gd name="connsiteY1" fmla="*/ 0 h 2036615"/>
                    <a:gd name="connsiteX2" fmla="*/ 374073 w 748146"/>
                    <a:gd name="connsiteY2" fmla="*/ 976745 h 2036615"/>
                    <a:gd name="connsiteX3" fmla="*/ 748146 w 748146"/>
                    <a:gd name="connsiteY3" fmla="*/ 2036615 h 2036615"/>
                    <a:gd name="connsiteX4" fmla="*/ 0 w 748146"/>
                    <a:gd name="connsiteY4" fmla="*/ 2036615 h 2036615"/>
                    <a:gd name="connsiteX5" fmla="*/ 0 w 748146"/>
                    <a:gd name="connsiteY5" fmla="*/ 0 h 2036615"/>
                    <a:gd name="connsiteX0" fmla="*/ 0 w 748146"/>
                    <a:gd name="connsiteY0" fmla="*/ 0 h 2036615"/>
                    <a:gd name="connsiteX1" fmla="*/ 748146 w 748146"/>
                    <a:gd name="connsiteY1" fmla="*/ 0 h 2036615"/>
                    <a:gd name="connsiteX2" fmla="*/ 351922 w 748146"/>
                    <a:gd name="connsiteY2" fmla="*/ 677334 h 2036615"/>
                    <a:gd name="connsiteX3" fmla="*/ 748146 w 748146"/>
                    <a:gd name="connsiteY3" fmla="*/ 2036615 h 2036615"/>
                    <a:gd name="connsiteX4" fmla="*/ 0 w 748146"/>
                    <a:gd name="connsiteY4" fmla="*/ 2036615 h 2036615"/>
                    <a:gd name="connsiteX5" fmla="*/ 0 w 748146"/>
                    <a:gd name="connsiteY5" fmla="*/ 0 h 2036615"/>
                    <a:gd name="connsiteX0" fmla="*/ 0 w 748146"/>
                    <a:gd name="connsiteY0" fmla="*/ 0 h 2036615"/>
                    <a:gd name="connsiteX1" fmla="*/ 748146 w 748146"/>
                    <a:gd name="connsiteY1" fmla="*/ 0 h 2036615"/>
                    <a:gd name="connsiteX2" fmla="*/ 285469 w 748146"/>
                    <a:gd name="connsiteY2" fmla="*/ 740368 h 2036615"/>
                    <a:gd name="connsiteX3" fmla="*/ 748146 w 748146"/>
                    <a:gd name="connsiteY3" fmla="*/ 2036615 h 2036615"/>
                    <a:gd name="connsiteX4" fmla="*/ 0 w 748146"/>
                    <a:gd name="connsiteY4" fmla="*/ 2036615 h 2036615"/>
                    <a:gd name="connsiteX5" fmla="*/ 0 w 748146"/>
                    <a:gd name="connsiteY5" fmla="*/ 0 h 2036615"/>
                    <a:gd name="connsiteX0" fmla="*/ 0 w 881052"/>
                    <a:gd name="connsiteY0" fmla="*/ 0 h 2036615"/>
                    <a:gd name="connsiteX1" fmla="*/ 881052 w 881052"/>
                    <a:gd name="connsiteY1" fmla="*/ 0 h 2036615"/>
                    <a:gd name="connsiteX2" fmla="*/ 285469 w 881052"/>
                    <a:gd name="connsiteY2" fmla="*/ 740368 h 2036615"/>
                    <a:gd name="connsiteX3" fmla="*/ 748146 w 881052"/>
                    <a:gd name="connsiteY3" fmla="*/ 2036615 h 2036615"/>
                    <a:gd name="connsiteX4" fmla="*/ 0 w 881052"/>
                    <a:gd name="connsiteY4" fmla="*/ 2036615 h 2036615"/>
                    <a:gd name="connsiteX5" fmla="*/ 0 w 881052"/>
                    <a:gd name="connsiteY5" fmla="*/ 0 h 2036615"/>
                    <a:gd name="connsiteX0" fmla="*/ 0 w 1191165"/>
                    <a:gd name="connsiteY0" fmla="*/ 0 h 2052374"/>
                    <a:gd name="connsiteX1" fmla="*/ 881052 w 1191165"/>
                    <a:gd name="connsiteY1" fmla="*/ 0 h 2052374"/>
                    <a:gd name="connsiteX2" fmla="*/ 285469 w 1191165"/>
                    <a:gd name="connsiteY2" fmla="*/ 740368 h 2052374"/>
                    <a:gd name="connsiteX3" fmla="*/ 1191165 w 1191165"/>
                    <a:gd name="connsiteY3" fmla="*/ 2052374 h 2052374"/>
                    <a:gd name="connsiteX4" fmla="*/ 0 w 1191165"/>
                    <a:gd name="connsiteY4" fmla="*/ 2036615 h 2052374"/>
                    <a:gd name="connsiteX5" fmla="*/ 0 w 1191165"/>
                    <a:gd name="connsiteY5" fmla="*/ 0 h 2052374"/>
                    <a:gd name="connsiteX0" fmla="*/ 0 w 1191165"/>
                    <a:gd name="connsiteY0" fmla="*/ 0 h 2052374"/>
                    <a:gd name="connsiteX1" fmla="*/ 881052 w 1191165"/>
                    <a:gd name="connsiteY1" fmla="*/ 0 h 2052374"/>
                    <a:gd name="connsiteX2" fmla="*/ 345368 w 1191165"/>
                    <a:gd name="connsiteY2" fmla="*/ 740368 h 2052374"/>
                    <a:gd name="connsiteX3" fmla="*/ 1191165 w 1191165"/>
                    <a:gd name="connsiteY3" fmla="*/ 2052374 h 2052374"/>
                    <a:gd name="connsiteX4" fmla="*/ 0 w 1191165"/>
                    <a:gd name="connsiteY4" fmla="*/ 2036615 h 2052374"/>
                    <a:gd name="connsiteX5" fmla="*/ 0 w 1191165"/>
                    <a:gd name="connsiteY5" fmla="*/ 0 h 2052374"/>
                    <a:gd name="connsiteX0" fmla="*/ 0 w 1191165"/>
                    <a:gd name="connsiteY0" fmla="*/ 0 h 2052374"/>
                    <a:gd name="connsiteX1" fmla="*/ 881052 w 1191165"/>
                    <a:gd name="connsiteY1" fmla="*/ 0 h 2052374"/>
                    <a:gd name="connsiteX2" fmla="*/ 325403 w 1191165"/>
                    <a:gd name="connsiteY2" fmla="*/ 693092 h 2052374"/>
                    <a:gd name="connsiteX3" fmla="*/ 1191165 w 1191165"/>
                    <a:gd name="connsiteY3" fmla="*/ 2052374 h 2052374"/>
                    <a:gd name="connsiteX4" fmla="*/ 0 w 1191165"/>
                    <a:gd name="connsiteY4" fmla="*/ 2036615 h 2052374"/>
                    <a:gd name="connsiteX5" fmla="*/ 0 w 1191165"/>
                    <a:gd name="connsiteY5" fmla="*/ 0 h 2052374"/>
                    <a:gd name="connsiteX0" fmla="*/ 0 w 1191165"/>
                    <a:gd name="connsiteY0" fmla="*/ 0 h 2052374"/>
                    <a:gd name="connsiteX1" fmla="*/ 840939 w 1191165"/>
                    <a:gd name="connsiteY1" fmla="*/ 0 h 2052374"/>
                    <a:gd name="connsiteX2" fmla="*/ 325403 w 1191165"/>
                    <a:gd name="connsiteY2" fmla="*/ 693092 h 2052374"/>
                    <a:gd name="connsiteX3" fmla="*/ 1191165 w 1191165"/>
                    <a:gd name="connsiteY3" fmla="*/ 2052374 h 2052374"/>
                    <a:gd name="connsiteX4" fmla="*/ 0 w 1191165"/>
                    <a:gd name="connsiteY4" fmla="*/ 2036615 h 2052374"/>
                    <a:gd name="connsiteX5" fmla="*/ 0 w 1191165"/>
                    <a:gd name="connsiteY5" fmla="*/ 0 h 2052374"/>
                    <a:gd name="connsiteX0" fmla="*/ 0 w 1171109"/>
                    <a:gd name="connsiteY0" fmla="*/ 0 h 2052374"/>
                    <a:gd name="connsiteX1" fmla="*/ 840939 w 1171109"/>
                    <a:gd name="connsiteY1" fmla="*/ 0 h 2052374"/>
                    <a:gd name="connsiteX2" fmla="*/ 325403 w 1171109"/>
                    <a:gd name="connsiteY2" fmla="*/ 693092 h 2052374"/>
                    <a:gd name="connsiteX3" fmla="*/ 1171109 w 1171109"/>
                    <a:gd name="connsiteY3" fmla="*/ 2052374 h 2052374"/>
                    <a:gd name="connsiteX4" fmla="*/ 0 w 1171109"/>
                    <a:gd name="connsiteY4" fmla="*/ 2036615 h 2052374"/>
                    <a:gd name="connsiteX5" fmla="*/ 0 w 1171109"/>
                    <a:gd name="connsiteY5" fmla="*/ 0 h 2052374"/>
                    <a:gd name="connsiteX0" fmla="*/ 0 w 1171109"/>
                    <a:gd name="connsiteY0" fmla="*/ 0 h 2052374"/>
                    <a:gd name="connsiteX1" fmla="*/ 840939 w 1171109"/>
                    <a:gd name="connsiteY1" fmla="*/ 0 h 2052374"/>
                    <a:gd name="connsiteX2" fmla="*/ 453298 w 1171109"/>
                    <a:gd name="connsiteY2" fmla="*/ 713189 h 2052374"/>
                    <a:gd name="connsiteX3" fmla="*/ 1171109 w 1171109"/>
                    <a:gd name="connsiteY3" fmla="*/ 2052374 h 2052374"/>
                    <a:gd name="connsiteX4" fmla="*/ 0 w 1171109"/>
                    <a:gd name="connsiteY4" fmla="*/ 2036615 h 2052374"/>
                    <a:gd name="connsiteX5" fmla="*/ 0 w 1171109"/>
                    <a:gd name="connsiteY5" fmla="*/ 0 h 2052374"/>
                    <a:gd name="connsiteX0" fmla="*/ 0 w 1171109"/>
                    <a:gd name="connsiteY0" fmla="*/ 0 h 2052374"/>
                    <a:gd name="connsiteX1" fmla="*/ 840939 w 1171109"/>
                    <a:gd name="connsiteY1" fmla="*/ 0 h 2052374"/>
                    <a:gd name="connsiteX2" fmla="*/ 504456 w 1171109"/>
                    <a:gd name="connsiteY2" fmla="*/ 713189 h 2052374"/>
                    <a:gd name="connsiteX3" fmla="*/ 1171109 w 1171109"/>
                    <a:gd name="connsiteY3" fmla="*/ 2052374 h 2052374"/>
                    <a:gd name="connsiteX4" fmla="*/ 0 w 1171109"/>
                    <a:gd name="connsiteY4" fmla="*/ 2036615 h 2052374"/>
                    <a:gd name="connsiteX5" fmla="*/ 0 w 1171109"/>
                    <a:gd name="connsiteY5" fmla="*/ 0 h 2052374"/>
                    <a:gd name="connsiteX0" fmla="*/ 0 w 1171109"/>
                    <a:gd name="connsiteY0" fmla="*/ 0 h 2052374"/>
                    <a:gd name="connsiteX1" fmla="*/ 994413 w 1171109"/>
                    <a:gd name="connsiteY1" fmla="*/ 0 h 2052374"/>
                    <a:gd name="connsiteX2" fmla="*/ 504456 w 1171109"/>
                    <a:gd name="connsiteY2" fmla="*/ 713189 h 2052374"/>
                    <a:gd name="connsiteX3" fmla="*/ 1171109 w 1171109"/>
                    <a:gd name="connsiteY3" fmla="*/ 2052374 h 2052374"/>
                    <a:gd name="connsiteX4" fmla="*/ 0 w 1171109"/>
                    <a:gd name="connsiteY4" fmla="*/ 2036615 h 2052374"/>
                    <a:gd name="connsiteX5" fmla="*/ 0 w 1171109"/>
                    <a:gd name="connsiteY5" fmla="*/ 0 h 2052374"/>
                    <a:gd name="connsiteX0" fmla="*/ 0 w 1171109"/>
                    <a:gd name="connsiteY0" fmla="*/ 0 h 2052374"/>
                    <a:gd name="connsiteX1" fmla="*/ 994413 w 1171109"/>
                    <a:gd name="connsiteY1" fmla="*/ 0 h 2052374"/>
                    <a:gd name="connsiteX2" fmla="*/ 581735 w 1171109"/>
                    <a:gd name="connsiteY2" fmla="*/ 713189 h 2052374"/>
                    <a:gd name="connsiteX3" fmla="*/ 1171109 w 1171109"/>
                    <a:gd name="connsiteY3" fmla="*/ 2052374 h 2052374"/>
                    <a:gd name="connsiteX4" fmla="*/ 0 w 1171109"/>
                    <a:gd name="connsiteY4" fmla="*/ 2036615 h 2052374"/>
                    <a:gd name="connsiteX5" fmla="*/ 0 w 1171109"/>
                    <a:gd name="connsiteY5" fmla="*/ 0 h 205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1109" h="2052374">
                      <a:moveTo>
                        <a:pt x="0" y="0"/>
                      </a:moveTo>
                      <a:lnTo>
                        <a:pt x="994413" y="0"/>
                      </a:lnTo>
                      <a:lnTo>
                        <a:pt x="581735" y="713189"/>
                      </a:lnTo>
                      <a:lnTo>
                        <a:pt x="1171109" y="2052374"/>
                      </a:lnTo>
                      <a:lnTo>
                        <a:pt x="0" y="20366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013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7C9F4477-9903-415F-BF54-306A062A11A9}"/>
                    </a:ext>
                  </a:extLst>
                </p:cNvPr>
                <p:cNvSpPr txBox="1"/>
                <p:nvPr/>
              </p:nvSpPr>
              <p:spPr>
                <a:xfrm>
                  <a:off x="9190527" y="2331157"/>
                  <a:ext cx="1879065" cy="590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供應商</a:t>
                  </a:r>
                </a:p>
              </p:txBody>
            </p:sp>
            <p:sp>
              <p:nvSpPr>
                <p:cNvPr id="80" name="文字方塊 79">
                  <a:extLst>
                    <a:ext uri="{FF2B5EF4-FFF2-40B4-BE49-F238E27FC236}">
                      <a16:creationId xmlns:a16="http://schemas.microsoft.com/office/drawing/2014/main" id="{8ABA9C3D-7C90-4076-9015-849A77E1BCD7}"/>
                    </a:ext>
                  </a:extLst>
                </p:cNvPr>
                <p:cNvSpPr txBox="1"/>
                <p:nvPr/>
              </p:nvSpPr>
              <p:spPr>
                <a:xfrm>
                  <a:off x="9092191" y="3743073"/>
                  <a:ext cx="1819600" cy="590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合作夥伴</a:t>
                  </a:r>
                </a:p>
              </p:txBody>
            </p:sp>
            <p:sp>
              <p:nvSpPr>
                <p:cNvPr id="81" name="文字方塊 80">
                  <a:extLst>
                    <a:ext uri="{FF2B5EF4-FFF2-40B4-BE49-F238E27FC236}">
                      <a16:creationId xmlns:a16="http://schemas.microsoft.com/office/drawing/2014/main" id="{F55AF5EB-7F65-4F8A-B3EF-36C2B45B6BF3}"/>
                    </a:ext>
                  </a:extLst>
                </p:cNvPr>
                <p:cNvSpPr txBox="1"/>
                <p:nvPr/>
              </p:nvSpPr>
              <p:spPr>
                <a:xfrm>
                  <a:off x="12071519" y="1963522"/>
                  <a:ext cx="1331480" cy="5908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規劃</a:t>
                  </a:r>
                </a:p>
              </p:txBody>
            </p:sp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A4250C36-E9EB-4488-8CA6-AFCEB13CCB91}"/>
                    </a:ext>
                  </a:extLst>
                </p:cNvPr>
                <p:cNvSpPr txBox="1"/>
                <p:nvPr/>
              </p:nvSpPr>
              <p:spPr>
                <a:xfrm>
                  <a:off x="11581312" y="3052890"/>
                  <a:ext cx="643134" cy="12673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採</a:t>
                  </a:r>
                  <a:endParaRPr lang="en-US" altLang="zh-TW" sz="225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購</a:t>
                  </a:r>
                  <a:endParaRPr lang="en-US" altLang="zh-TW" sz="225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endParaRPr lang="zh-TW" altLang="en-US" sz="1013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B7A6DDEA-3C0F-4076-9D01-715C23F1AEEF}"/>
                    </a:ext>
                  </a:extLst>
                </p:cNvPr>
                <p:cNvSpPr txBox="1"/>
                <p:nvPr/>
              </p:nvSpPr>
              <p:spPr>
                <a:xfrm>
                  <a:off x="13263123" y="3027905"/>
                  <a:ext cx="643134" cy="1057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後</a:t>
                  </a:r>
                  <a:endParaRPr lang="en-US" altLang="zh-TW" sz="225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勤</a:t>
                  </a:r>
                </a:p>
              </p:txBody>
            </p:sp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38BE9807-7C95-45F3-A313-EA855DBBE684}"/>
                    </a:ext>
                  </a:extLst>
                </p:cNvPr>
                <p:cNvSpPr txBox="1"/>
                <p:nvPr/>
              </p:nvSpPr>
              <p:spPr>
                <a:xfrm>
                  <a:off x="12382042" y="3052890"/>
                  <a:ext cx="643134" cy="1057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製</a:t>
                  </a:r>
                  <a:endParaRPr lang="en-US" altLang="zh-TW" sz="225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225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造</a:t>
                  </a:r>
                </a:p>
              </p:txBody>
            </p:sp>
            <p:sp>
              <p:nvSpPr>
                <p:cNvPr id="85" name="文字方塊 84">
                  <a:extLst>
                    <a:ext uri="{FF2B5EF4-FFF2-40B4-BE49-F238E27FC236}">
                      <a16:creationId xmlns:a16="http://schemas.microsoft.com/office/drawing/2014/main" id="{73D4E6F7-9FB8-417A-9F10-FA71A746428E}"/>
                    </a:ext>
                  </a:extLst>
                </p:cNvPr>
                <p:cNvSpPr txBox="1"/>
                <p:nvPr/>
              </p:nvSpPr>
              <p:spPr>
                <a:xfrm rot="20234998">
                  <a:off x="13922343" y="2010205"/>
                  <a:ext cx="857226" cy="954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25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顧客</a:t>
                  </a:r>
                </a:p>
              </p:txBody>
            </p:sp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62392EF4-704D-4091-B38C-96A2162AABD4}"/>
                    </a:ext>
                  </a:extLst>
                </p:cNvPr>
                <p:cNvSpPr txBox="1"/>
                <p:nvPr/>
              </p:nvSpPr>
              <p:spPr>
                <a:xfrm rot="1385162">
                  <a:off x="13889489" y="3554698"/>
                  <a:ext cx="857226" cy="954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25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顧客</a:t>
                  </a:r>
                </a:p>
              </p:txBody>
            </p:sp>
          </p:grp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C1A68910-C794-4402-AD0F-0A454FD82598}"/>
                  </a:ext>
                </a:extLst>
              </p:cNvPr>
              <p:cNvCxnSpPr/>
              <p:nvPr/>
            </p:nvCxnSpPr>
            <p:spPr>
              <a:xfrm>
                <a:off x="4993369" y="2243007"/>
                <a:ext cx="4874532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>
                <a:extLst>
                  <a:ext uri="{FF2B5EF4-FFF2-40B4-BE49-F238E27FC236}">
                    <a16:creationId xmlns:a16="http://schemas.microsoft.com/office/drawing/2014/main" id="{00D882B0-D8DC-4035-8BC1-290CA413E66F}"/>
                  </a:ext>
                </a:extLst>
              </p:cNvPr>
              <p:cNvCxnSpPr/>
              <p:nvPr/>
            </p:nvCxnSpPr>
            <p:spPr>
              <a:xfrm flipH="1" flipV="1">
                <a:off x="5799244" y="1974332"/>
                <a:ext cx="1" cy="260866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0D22F469-833B-406B-9EE9-7BA96A223889}"/>
                  </a:ext>
                </a:extLst>
              </p:cNvPr>
              <p:cNvCxnSpPr/>
              <p:nvPr/>
            </p:nvCxnSpPr>
            <p:spPr>
              <a:xfrm flipH="1" flipV="1">
                <a:off x="7272444" y="1974332"/>
                <a:ext cx="1" cy="260866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E4A0766E-7F9A-41F6-8E3A-8D3C3A47E365}"/>
                  </a:ext>
                </a:extLst>
              </p:cNvPr>
              <p:cNvCxnSpPr/>
              <p:nvPr/>
            </p:nvCxnSpPr>
            <p:spPr>
              <a:xfrm flipH="1" flipV="1">
                <a:off x="9190145" y="1974332"/>
                <a:ext cx="1" cy="260866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8B694EC1-C9EB-4FA3-AA77-C7B559EF87F4}"/>
                  </a:ext>
                </a:extLst>
              </p:cNvPr>
              <p:cNvSpPr/>
              <p:nvPr/>
            </p:nvSpPr>
            <p:spPr>
              <a:xfrm>
                <a:off x="5138064" y="1650670"/>
                <a:ext cx="1313419" cy="3248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供應商</a:t>
                </a: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5B92F18-9D10-4E64-A51B-CBE31C3DDF16}"/>
                  </a:ext>
                </a:extLst>
              </p:cNvPr>
              <p:cNvSpPr/>
              <p:nvPr/>
            </p:nvSpPr>
            <p:spPr>
              <a:xfrm>
                <a:off x="6623964" y="1650670"/>
                <a:ext cx="1313419" cy="3248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0E57BE28-4652-46EE-BCF1-1E69BEC9CD98}"/>
                  </a:ext>
                </a:extLst>
              </p:cNvPr>
              <p:cNvSpPr/>
              <p:nvPr/>
            </p:nvSpPr>
            <p:spPr>
              <a:xfrm>
                <a:off x="8541663" y="1650670"/>
                <a:ext cx="1313419" cy="3248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顧客</a:t>
                </a: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AD4C638-3B54-4E5C-9E49-93E4DCDD58A3}"/>
                  </a:ext>
                </a:extLst>
              </p:cNvPr>
              <p:cNvSpPr/>
              <p:nvPr/>
            </p:nvSpPr>
            <p:spPr>
              <a:xfrm>
                <a:off x="4930778" y="5992557"/>
                <a:ext cx="5143308" cy="324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600" b="1" dirty="0">
                    <a:solidFill>
                      <a:srgbClr val="FF99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本項計畫</a:t>
                </a:r>
                <a:r>
                  <a:rPr lang="en-US" altLang="zh-TW" sz="1600" b="1" dirty="0">
                    <a:solidFill>
                      <a:srgbClr val="FF99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600" b="1" dirty="0">
                    <a:solidFill>
                      <a:srgbClr val="FF99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推動供應鏈資訊串流導入</a:t>
                </a:r>
                <a:r>
                  <a:rPr lang="en-US" altLang="zh-TW" sz="1600" b="1" dirty="0">
                    <a:solidFill>
                      <a:srgbClr val="FF99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</a:t>
                </a:r>
                <a:r>
                  <a:rPr lang="zh-TW" altLang="en-US" sz="1600" b="1" dirty="0">
                    <a:solidFill>
                      <a:srgbClr val="FF99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應用</a:t>
                </a:r>
              </a:p>
            </p:txBody>
          </p:sp>
          <p:sp>
            <p:nvSpPr>
              <p:cNvPr id="71" name="上-下雙向箭號 64">
                <a:extLst>
                  <a:ext uri="{FF2B5EF4-FFF2-40B4-BE49-F238E27FC236}">
                    <a16:creationId xmlns:a16="http://schemas.microsoft.com/office/drawing/2014/main" id="{F3123E07-A393-4D31-B30C-83BEF8FB8CD5}"/>
                  </a:ext>
                </a:extLst>
              </p:cNvPr>
              <p:cNvSpPr/>
              <p:nvPr/>
            </p:nvSpPr>
            <p:spPr>
              <a:xfrm rot="5400000">
                <a:off x="7393661" y="3044269"/>
                <a:ext cx="425416" cy="5168353"/>
              </a:xfrm>
              <a:prstGeom prst="upDownArrow">
                <a:avLst>
                  <a:gd name="adj1" fmla="val 100000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水平價值鏈</a:t>
                </a: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B90BD44-F253-4348-B0A3-D75D43B4CC6A}"/>
                </a:ext>
              </a:extLst>
            </p:cNvPr>
            <p:cNvSpPr/>
            <p:nvPr/>
          </p:nvSpPr>
          <p:spPr>
            <a:xfrm>
              <a:off x="-5624698" y="3077087"/>
              <a:ext cx="4760365" cy="3780913"/>
            </a:xfrm>
            <a:prstGeom prst="rect">
              <a:avLst/>
            </a:prstGeom>
            <a:noFill/>
            <a:ln w="4445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8AA888B9-2FD8-4CEA-9CAC-0545962ED21D}"/>
              </a:ext>
            </a:extLst>
          </p:cNvPr>
          <p:cNvGrpSpPr/>
          <p:nvPr/>
        </p:nvGrpSpPr>
        <p:grpSpPr>
          <a:xfrm>
            <a:off x="685800" y="2337983"/>
            <a:ext cx="1534103" cy="917737"/>
            <a:chOff x="137520" y="1868021"/>
            <a:chExt cx="1534103" cy="917737"/>
          </a:xfrm>
        </p:grpSpPr>
        <p:sp>
          <p:nvSpPr>
            <p:cNvPr id="88" name="文字方塊 87">
              <a:extLst>
                <a:ext uri="{FF2B5EF4-FFF2-40B4-BE49-F238E27FC236}">
                  <a16:creationId xmlns:a16="http://schemas.microsoft.com/office/drawing/2014/main" id="{F7C70400-E6A8-4C4B-A9F2-55B25023C7B9}"/>
                </a:ext>
              </a:extLst>
            </p:cNvPr>
            <p:cNvSpPr txBox="1"/>
            <p:nvPr/>
          </p:nvSpPr>
          <p:spPr>
            <a:xfrm>
              <a:off x="597077" y="2324093"/>
              <a:ext cx="1074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latin typeface="DFKai-SB"/>
                  <a:ea typeface="Microsoft JhengHei"/>
                  <a:cs typeface="+mn-ea"/>
                  <a:sym typeface="+mn-lt"/>
                </a:rPr>
                <a:t>策略</a:t>
              </a:r>
              <a:r>
                <a:rPr lang="en-US" altLang="zh-TW" sz="2400" b="1" dirty="0">
                  <a:solidFill>
                    <a:prstClr val="black"/>
                  </a:solidFill>
                  <a:latin typeface="DFKai-SB"/>
                  <a:ea typeface="Microsoft JhengHei"/>
                  <a:cs typeface="+mn-ea"/>
                  <a:sym typeface="+mn-lt"/>
                </a:rPr>
                <a:t>2</a:t>
              </a:r>
              <a:endParaRPr lang="zh-TW" altLang="en-US" sz="2400" b="1" dirty="0">
                <a:solidFill>
                  <a:prstClr val="black"/>
                </a:solidFill>
                <a:latin typeface="DFKai-SB"/>
                <a:ea typeface="Microsoft JhengHei"/>
                <a:cs typeface="+mn-ea"/>
                <a:sym typeface="+mn-lt"/>
              </a:endParaRPr>
            </a:p>
          </p:txBody>
        </p:sp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id="{16B8739B-EDF0-4425-A254-7646E5C98B6D}"/>
                </a:ext>
              </a:extLst>
            </p:cNvPr>
            <p:cNvCxnSpPr/>
            <p:nvPr/>
          </p:nvCxnSpPr>
          <p:spPr>
            <a:xfrm>
              <a:off x="494040" y="2724926"/>
              <a:ext cx="900000" cy="0"/>
            </a:xfrm>
            <a:prstGeom prst="line">
              <a:avLst/>
            </a:prstGeom>
            <a:ln w="19050">
              <a:solidFill>
                <a:srgbClr val="34406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4" descr="ç¸éåç">
              <a:extLst>
                <a:ext uri="{FF2B5EF4-FFF2-40B4-BE49-F238E27FC236}">
                  <a16:creationId xmlns:a16="http://schemas.microsoft.com/office/drawing/2014/main" id="{6B8EC839-2B1D-48C9-B351-78FF6BEE45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7" r="19246" b="26340"/>
            <a:stretch/>
          </p:blipFill>
          <p:spPr bwMode="auto">
            <a:xfrm>
              <a:off x="137520" y="1868021"/>
              <a:ext cx="675973" cy="80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1807825" y="65278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6CB084B7-EC7D-4861-9124-10D09CD81D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E8F9FB2C-47DD-423D-893D-1E93FE4BDFC1}"/>
              </a:ext>
            </a:extLst>
          </p:cNvPr>
          <p:cNvGrpSpPr/>
          <p:nvPr/>
        </p:nvGrpSpPr>
        <p:grpSpPr>
          <a:xfrm>
            <a:off x="394556" y="2038546"/>
            <a:ext cx="11402888" cy="4183894"/>
            <a:chOff x="107264" y="2432024"/>
            <a:chExt cx="8929232" cy="3600020"/>
          </a:xfrm>
        </p:grpSpPr>
        <p:sp>
          <p:nvSpPr>
            <p:cNvPr id="39" name="圓角矩形 32">
              <a:extLst>
                <a:ext uri="{FF2B5EF4-FFF2-40B4-BE49-F238E27FC236}">
                  <a16:creationId xmlns:a16="http://schemas.microsoft.com/office/drawing/2014/main" id="{2DC7249C-09A1-465F-BFD5-668B1B0F7EAF}"/>
                </a:ext>
              </a:extLst>
            </p:cNvPr>
            <p:cNvSpPr/>
            <p:nvPr/>
          </p:nvSpPr>
          <p:spPr>
            <a:xfrm>
              <a:off x="107266" y="2444566"/>
              <a:ext cx="8929230" cy="3404736"/>
            </a:xfrm>
            <a:prstGeom prst="roundRect">
              <a:avLst>
                <a:gd name="adj" fmla="val 518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0207DAA3-6A0A-4B71-BF17-8CED65CEC8CE}"/>
                </a:ext>
              </a:extLst>
            </p:cNvPr>
            <p:cNvSpPr/>
            <p:nvPr/>
          </p:nvSpPr>
          <p:spPr>
            <a:xfrm>
              <a:off x="107264" y="2432024"/>
              <a:ext cx="8814717" cy="1226742"/>
            </a:xfrm>
            <a:custGeom>
              <a:avLst/>
              <a:gdLst>
                <a:gd name="connsiteX0" fmla="*/ 176570 w 8836240"/>
                <a:gd name="connsiteY0" fmla="*/ 0 h 1578580"/>
                <a:gd name="connsiteX1" fmla="*/ 8752660 w 8836240"/>
                <a:gd name="connsiteY1" fmla="*/ 0 h 1578580"/>
                <a:gd name="connsiteX2" fmla="*/ 8821389 w 8836240"/>
                <a:gd name="connsiteY2" fmla="*/ 13876 h 1578580"/>
                <a:gd name="connsiteX3" fmla="*/ 8836240 w 8836240"/>
                <a:gd name="connsiteY3" fmla="*/ 23889 h 1578580"/>
                <a:gd name="connsiteX4" fmla="*/ 0 w 8836240"/>
                <a:gd name="connsiteY4" fmla="*/ 1578580 h 1578580"/>
                <a:gd name="connsiteX5" fmla="*/ 0 w 8836240"/>
                <a:gd name="connsiteY5" fmla="*/ 176570 h 1578580"/>
                <a:gd name="connsiteX6" fmla="*/ 176570 w 8836240"/>
                <a:gd name="connsiteY6" fmla="*/ 0 h 157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6240" h="1578580">
                  <a:moveTo>
                    <a:pt x="176570" y="0"/>
                  </a:moveTo>
                  <a:lnTo>
                    <a:pt x="8752660" y="0"/>
                  </a:lnTo>
                  <a:cubicBezTo>
                    <a:pt x="8777039" y="0"/>
                    <a:pt x="8800265" y="4941"/>
                    <a:pt x="8821389" y="13876"/>
                  </a:cubicBezTo>
                  <a:lnTo>
                    <a:pt x="8836240" y="23889"/>
                  </a:lnTo>
                  <a:lnTo>
                    <a:pt x="0" y="1578580"/>
                  </a:lnTo>
                  <a:lnTo>
                    <a:pt x="0" y="176570"/>
                  </a:lnTo>
                  <a:cubicBezTo>
                    <a:pt x="0" y="79053"/>
                    <a:pt x="79053" y="0"/>
                    <a:pt x="176570" y="0"/>
                  </a:cubicBezTo>
                  <a:close/>
                </a:path>
              </a:pathLst>
            </a:custGeom>
            <a:solidFill>
              <a:srgbClr val="4F62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17443F-FC0E-468C-9AD5-F974697E8AA7}"/>
                </a:ext>
              </a:extLst>
            </p:cNvPr>
            <p:cNvSpPr/>
            <p:nvPr/>
          </p:nvSpPr>
          <p:spPr>
            <a:xfrm>
              <a:off x="107969" y="3723720"/>
              <a:ext cx="878598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合併營收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億元以下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，若屬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中堅企業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年合併營收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億元以下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已辦理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工廠登記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依法登記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公司，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淨值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正值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，且</a:t>
              </a:r>
              <a:r>
                <a:rPr lang="zh-TW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不得為陸資投資企業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依經濟部投資審議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司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公布之最新陸資來台投資事業名錄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進行認定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所有參與提案廠商不含本國設立及外國營利事業在台設立之分公司，並以製造業為限，須依法辦理工廠登記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依法免辦工廠登記者應檢附主管機關核發之證明文件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已獲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疫後強化經濟與社會韌性及全民共享經濟成果特別條例下，經濟部推動產業及中小企業升级轉型辦法所定之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低碳化、智慧化升級轉型補助者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不得申請本計畫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D707EF5-8B16-4919-9C2A-7445B31F7166}"/>
                </a:ext>
              </a:extLst>
            </p:cNvPr>
            <p:cNvSpPr/>
            <p:nvPr/>
          </p:nvSpPr>
          <p:spPr>
            <a:xfrm>
              <a:off x="5999119" y="4171994"/>
              <a:ext cx="713089" cy="260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EDB1478-265E-4FFE-9025-CDDB666225BC}"/>
                </a:ext>
              </a:extLst>
            </p:cNvPr>
            <p:cNvSpPr/>
            <p:nvPr/>
          </p:nvSpPr>
          <p:spPr>
            <a:xfrm>
              <a:off x="145693" y="2546560"/>
              <a:ext cx="5671730" cy="673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提案</a:t>
              </a:r>
              <a:endPara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製造業者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A5AB557-4981-41A9-A90F-95C23442CC0F}"/>
                </a:ext>
              </a:extLst>
            </p:cNvPr>
            <p:cNvSpPr/>
            <p:nvPr/>
          </p:nvSpPr>
          <p:spPr>
            <a:xfrm>
              <a:off x="2410677" y="4360385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9FE13DF-0F22-4AEB-8495-C0D3EE03C142}"/>
              </a:ext>
            </a:extLst>
          </p:cNvPr>
          <p:cNvSpPr txBox="1"/>
          <p:nvPr/>
        </p:nvSpPr>
        <p:spPr>
          <a:xfrm>
            <a:off x="195933" y="1113263"/>
            <a:ext cx="380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kumimoji="1"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1884025" y="65278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6CB084B7-EC7D-4861-9124-10D09CD81D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壹</a:t>
            </a:r>
            <a:r>
              <a:rPr spc="-10" dirty="0"/>
              <a:t>、</a:t>
            </a:r>
            <a:r>
              <a:rPr spc="-15" dirty="0"/>
              <a:t>11</a:t>
            </a:r>
            <a:r>
              <a:rPr lang="en-US" altLang="zh-TW" spc="-15" dirty="0"/>
              <a:t>3</a:t>
            </a:r>
            <a:r>
              <a:rPr spc="-5" dirty="0"/>
              <a:t>年度計畫推動做法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EEFDD47-ACAD-4136-9CBA-B4BDAD9FFA7F}"/>
              </a:ext>
            </a:extLst>
          </p:cNvPr>
          <p:cNvSpPr/>
          <p:nvPr/>
        </p:nvSpPr>
        <p:spPr>
          <a:xfrm>
            <a:off x="2410677" y="4360385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F5DB5C7-18A7-4F56-938D-39E7F00C3330}"/>
              </a:ext>
            </a:extLst>
          </p:cNvPr>
          <p:cNvSpPr txBox="1"/>
          <p:nvPr/>
        </p:nvSpPr>
        <p:spPr>
          <a:xfrm>
            <a:off x="179512" y="914400"/>
            <a:ext cx="380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C68903D0-392D-4B5E-9E3A-521B49A55C49}"/>
              </a:ext>
            </a:extLst>
          </p:cNvPr>
          <p:cNvGrpSpPr/>
          <p:nvPr/>
        </p:nvGrpSpPr>
        <p:grpSpPr>
          <a:xfrm>
            <a:off x="155959" y="4127571"/>
            <a:ext cx="11572109" cy="2549257"/>
            <a:chOff x="211001" y="4221088"/>
            <a:chExt cx="8808529" cy="2460037"/>
          </a:xfrm>
        </p:grpSpPr>
        <p:sp>
          <p:nvSpPr>
            <p:cNvPr id="34" name="圓角矩形 43">
              <a:extLst>
                <a:ext uri="{FF2B5EF4-FFF2-40B4-BE49-F238E27FC236}">
                  <a16:creationId xmlns:a16="http://schemas.microsoft.com/office/drawing/2014/main" id="{6C6457AA-80B6-451B-AB79-5489E5E27E00}"/>
                </a:ext>
              </a:extLst>
            </p:cNvPr>
            <p:cNvSpPr/>
            <p:nvPr/>
          </p:nvSpPr>
          <p:spPr>
            <a:xfrm>
              <a:off x="211001" y="4233125"/>
              <a:ext cx="8808529" cy="2448000"/>
            </a:xfrm>
            <a:prstGeom prst="roundRect">
              <a:avLst>
                <a:gd name="adj" fmla="val 518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F4B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F149042-05B3-447B-AE67-3D6B845578D7}"/>
                </a:ext>
              </a:extLst>
            </p:cNvPr>
            <p:cNvSpPr/>
            <p:nvPr/>
          </p:nvSpPr>
          <p:spPr>
            <a:xfrm>
              <a:off x="320326" y="5215887"/>
              <a:ext cx="8496944" cy="1397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須具有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「經濟部產業發展署技術服務機構服務能量登錄證書」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「數位發展部數位產業署數位服務機構能量登錄證書」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，或至少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已提出申請能量登錄。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 indent="-2667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能量登錄類別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IS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資安服務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266700" indent="-2667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若不具能量登錄亦未提出申請，然係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政府電子採購網之共同供應契約資安服務廠商，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亦符合資格。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 indent="-266700" algn="just">
                <a:buFont typeface="+mj-lt"/>
                <a:buAutoNum type="arabicPeriod"/>
              </a:pPr>
              <a:r>
                <a:rPr lang="zh-TW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不得為陸資投資企業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依經濟部投資審議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司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公布之最新陸資來台投資事業名錄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進行認定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FB7E419A-B0F3-47A5-A1A0-4C9752AB1D8E}"/>
                </a:ext>
              </a:extLst>
            </p:cNvPr>
            <p:cNvSpPr/>
            <p:nvPr/>
          </p:nvSpPr>
          <p:spPr>
            <a:xfrm rot="5400000">
              <a:off x="4119616" y="319835"/>
              <a:ext cx="941279" cy="8743785"/>
            </a:xfrm>
            <a:custGeom>
              <a:avLst/>
              <a:gdLst>
                <a:gd name="connsiteX0" fmla="*/ 0 w 941279"/>
                <a:gd name="connsiteY0" fmla="*/ 8616832 h 8743785"/>
                <a:gd name="connsiteX1" fmla="*/ 0 w 941279"/>
                <a:gd name="connsiteY1" fmla="*/ 62209 h 8743785"/>
                <a:gd name="connsiteX2" fmla="*/ 9977 w 941279"/>
                <a:gd name="connsiteY2" fmla="*/ 12793 h 8743785"/>
                <a:gd name="connsiteX3" fmla="*/ 18602 w 941279"/>
                <a:gd name="connsiteY3" fmla="*/ 0 h 8743785"/>
                <a:gd name="connsiteX4" fmla="*/ 941279 w 941279"/>
                <a:gd name="connsiteY4" fmla="*/ 8743785 h 8743785"/>
                <a:gd name="connsiteX5" fmla="*/ 126953 w 941279"/>
                <a:gd name="connsiteY5" fmla="*/ 8743785 h 8743785"/>
                <a:gd name="connsiteX6" fmla="*/ 0 w 941279"/>
                <a:gd name="connsiteY6" fmla="*/ 8616832 h 874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279" h="8743785">
                  <a:moveTo>
                    <a:pt x="0" y="8616832"/>
                  </a:moveTo>
                  <a:lnTo>
                    <a:pt x="0" y="62209"/>
                  </a:lnTo>
                  <a:cubicBezTo>
                    <a:pt x="0" y="44681"/>
                    <a:pt x="3553" y="27982"/>
                    <a:pt x="9977" y="12793"/>
                  </a:cubicBezTo>
                  <a:lnTo>
                    <a:pt x="18602" y="0"/>
                  </a:lnTo>
                  <a:lnTo>
                    <a:pt x="941279" y="8743785"/>
                  </a:lnTo>
                  <a:lnTo>
                    <a:pt x="126953" y="8743785"/>
                  </a:lnTo>
                  <a:cubicBezTo>
                    <a:pt x="56839" y="8743785"/>
                    <a:pt x="0" y="8686946"/>
                    <a:pt x="0" y="8616832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CAE5C87-33C4-4857-9B7B-0A05165D073F}"/>
                </a:ext>
              </a:extLst>
            </p:cNvPr>
            <p:cNvSpPr/>
            <p:nvPr/>
          </p:nvSpPr>
          <p:spPr>
            <a:xfrm>
              <a:off x="266294" y="4334322"/>
              <a:ext cx="2349686" cy="523220"/>
            </a:xfrm>
            <a:prstGeom prst="rect">
              <a:avLst/>
            </a:prstGeom>
            <a:ln>
              <a:solidFill>
                <a:srgbClr val="F4BD2D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rgbClr val="0026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委外資安業者</a:t>
              </a: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2DBD9A64-EC56-4407-9E74-A39736D9618D}"/>
              </a:ext>
            </a:extLst>
          </p:cNvPr>
          <p:cNvGrpSpPr/>
          <p:nvPr/>
        </p:nvGrpSpPr>
        <p:grpSpPr>
          <a:xfrm>
            <a:off x="155959" y="1521039"/>
            <a:ext cx="11572109" cy="2536783"/>
            <a:chOff x="179512" y="1661952"/>
            <a:chExt cx="8808529" cy="2329976"/>
          </a:xfrm>
        </p:grpSpPr>
        <p:sp>
          <p:nvSpPr>
            <p:cNvPr id="40" name="圓角矩形 38">
              <a:extLst>
                <a:ext uri="{FF2B5EF4-FFF2-40B4-BE49-F238E27FC236}">
                  <a16:creationId xmlns:a16="http://schemas.microsoft.com/office/drawing/2014/main" id="{0C86DC51-C2A9-4AC0-B8BD-C6EA7D4F33A2}"/>
                </a:ext>
              </a:extLst>
            </p:cNvPr>
            <p:cNvSpPr/>
            <p:nvPr/>
          </p:nvSpPr>
          <p:spPr>
            <a:xfrm>
              <a:off x="179512" y="1663619"/>
              <a:ext cx="8808529" cy="2309502"/>
            </a:xfrm>
            <a:prstGeom prst="roundRect">
              <a:avLst>
                <a:gd name="adj" fmla="val 5186"/>
              </a:avLst>
            </a:prstGeom>
            <a:solidFill>
              <a:srgbClr val="FBF1D1"/>
            </a:solidFill>
            <a:ln w="1905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812157D-0F15-44EF-81D4-E90372AC7EA6}"/>
                </a:ext>
              </a:extLst>
            </p:cNvPr>
            <p:cNvSpPr/>
            <p:nvPr/>
          </p:nvSpPr>
          <p:spPr>
            <a:xfrm>
              <a:off x="260341" y="2514600"/>
              <a:ext cx="855393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須具有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「經濟部產業發展署技術服務機構服務能量登錄證書」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「數位發展部數位產業署數位服務機構能量登錄證書」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，或至少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已提出申請能量登錄。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能量登錄類別：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DA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等類別。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不得為陸資投資企業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依經濟部投資審議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司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公布之最新陸資來台投資事業名錄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進行認定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主要承包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業者須為中華民國境內依法登記成立之獨資、合夥、有限合夥事業或公司。</a:t>
              </a:r>
            </a:p>
          </p:txBody>
        </p:sp>
        <p:sp>
          <p:nvSpPr>
            <p:cNvPr id="42" name="手繪多邊形: 圖案 41">
              <a:extLst>
                <a:ext uri="{FF2B5EF4-FFF2-40B4-BE49-F238E27FC236}">
                  <a16:creationId xmlns:a16="http://schemas.microsoft.com/office/drawing/2014/main" id="{BE79E942-569C-4EA9-88B8-34168288C6A9}"/>
                </a:ext>
              </a:extLst>
            </p:cNvPr>
            <p:cNvSpPr/>
            <p:nvPr/>
          </p:nvSpPr>
          <p:spPr>
            <a:xfrm rot="5400000">
              <a:off x="4104349" y="-2262885"/>
              <a:ext cx="852649" cy="8702324"/>
            </a:xfrm>
            <a:custGeom>
              <a:avLst/>
              <a:gdLst>
                <a:gd name="connsiteX0" fmla="*/ 0 w 932401"/>
                <a:gd name="connsiteY0" fmla="*/ 8683198 h 8810151"/>
                <a:gd name="connsiteX1" fmla="*/ 0 w 932401"/>
                <a:gd name="connsiteY1" fmla="*/ 19432 h 8810151"/>
                <a:gd name="connsiteX2" fmla="*/ 3923 w 932401"/>
                <a:gd name="connsiteY2" fmla="*/ 0 h 8810151"/>
                <a:gd name="connsiteX3" fmla="*/ 932401 w 932401"/>
                <a:gd name="connsiteY3" fmla="*/ 8810151 h 8810151"/>
                <a:gd name="connsiteX4" fmla="*/ 126953 w 932401"/>
                <a:gd name="connsiteY4" fmla="*/ 8810151 h 8810151"/>
                <a:gd name="connsiteX5" fmla="*/ 0 w 932401"/>
                <a:gd name="connsiteY5" fmla="*/ 8683198 h 88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401" h="8810151">
                  <a:moveTo>
                    <a:pt x="0" y="8683198"/>
                  </a:moveTo>
                  <a:lnTo>
                    <a:pt x="0" y="19432"/>
                  </a:lnTo>
                  <a:lnTo>
                    <a:pt x="3923" y="0"/>
                  </a:lnTo>
                  <a:lnTo>
                    <a:pt x="932401" y="8810151"/>
                  </a:lnTo>
                  <a:lnTo>
                    <a:pt x="126953" y="8810151"/>
                  </a:lnTo>
                  <a:cubicBezTo>
                    <a:pt x="56839" y="8810151"/>
                    <a:pt x="0" y="8753312"/>
                    <a:pt x="0" y="8683198"/>
                  </a:cubicBezTo>
                  <a:close/>
                </a:path>
              </a:pathLst>
            </a:custGeom>
            <a:solidFill>
              <a:srgbClr val="8E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4F23F8C-4DE2-4822-8FB2-9B042ED55453}"/>
                </a:ext>
              </a:extLst>
            </p:cNvPr>
            <p:cNvSpPr/>
            <p:nvPr/>
          </p:nvSpPr>
          <p:spPr>
            <a:xfrm>
              <a:off x="212169" y="1818070"/>
              <a:ext cx="1941557" cy="523220"/>
            </a:xfrm>
            <a:prstGeom prst="rect">
              <a:avLst/>
            </a:prstGeom>
            <a:ln>
              <a:solidFill>
                <a:srgbClr val="8E6C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委外</a:t>
              </a:r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12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28597" y="914400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五、補助範圍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55744A8F-8489-4734-B478-744DCC96ABC4}"/>
              </a:ext>
            </a:extLst>
          </p:cNvPr>
          <p:cNvSpPr txBox="1">
            <a:spLocks/>
          </p:cNvSpPr>
          <p:nvPr/>
        </p:nvSpPr>
        <p:spPr>
          <a:xfrm>
            <a:off x="3091498" y="76200"/>
            <a:ext cx="600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kern="0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kern="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kern="0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kern="0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年度計畫推動做法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B1CB0A5-36DC-4FE4-9C94-7E9A46161A93}"/>
              </a:ext>
            </a:extLst>
          </p:cNvPr>
          <p:cNvSpPr/>
          <p:nvPr/>
        </p:nvSpPr>
        <p:spPr>
          <a:xfrm>
            <a:off x="3983455" y="6465214"/>
            <a:ext cx="422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補助比例不得超過全案總經費之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1AB394C9-A006-4781-859A-F194AA861D04}"/>
              </a:ext>
            </a:extLst>
          </p:cNvPr>
          <p:cNvSpPr/>
          <p:nvPr/>
        </p:nvSpPr>
        <p:spPr>
          <a:xfrm>
            <a:off x="1950622" y="1700353"/>
            <a:ext cx="3960000" cy="432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A400A804-F3CC-4BB3-A630-F34ED27EEC95}"/>
              </a:ext>
            </a:extLst>
          </p:cNvPr>
          <p:cNvSpPr/>
          <p:nvPr/>
        </p:nvSpPr>
        <p:spPr>
          <a:xfrm>
            <a:off x="6252499" y="1671747"/>
            <a:ext cx="3960000" cy="432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E563A33B-2F0E-4728-A740-FF92D277C8E4}"/>
              </a:ext>
            </a:extLst>
          </p:cNvPr>
          <p:cNvGrpSpPr/>
          <p:nvPr/>
        </p:nvGrpSpPr>
        <p:grpSpPr>
          <a:xfrm>
            <a:off x="2238214" y="1772361"/>
            <a:ext cx="7715571" cy="2076038"/>
            <a:chOff x="720080" y="3011240"/>
            <a:chExt cx="7715571" cy="2076038"/>
          </a:xfrm>
        </p:grpSpPr>
        <p:sp>
          <p:nvSpPr>
            <p:cNvPr id="41" name="直接连接符 40">
              <a:extLst>
                <a:ext uri="{FF2B5EF4-FFF2-40B4-BE49-F238E27FC236}">
                  <a16:creationId xmlns:a16="http://schemas.microsoft.com/office/drawing/2014/main" id="{6BDCAA90-AF9B-4C2C-A655-C75A9C248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44" y="4204272"/>
              <a:ext cx="3312000" cy="0"/>
            </a:xfrm>
            <a:prstGeom prst="line">
              <a:avLst/>
            </a:prstGeom>
            <a:noFill/>
            <a:ln w="76200" cap="flat" cmpd="sng">
              <a:solidFill>
                <a:srgbClr val="B7AE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直接连接符 40">
              <a:extLst>
                <a:ext uri="{FF2B5EF4-FFF2-40B4-BE49-F238E27FC236}">
                  <a16:creationId xmlns:a16="http://schemas.microsoft.com/office/drawing/2014/main" id="{78C91445-85E2-4C02-A753-93008C2C2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5989" y="4204272"/>
              <a:ext cx="3312000" cy="0"/>
            </a:xfrm>
            <a:prstGeom prst="line">
              <a:avLst/>
            </a:prstGeom>
            <a:noFill/>
            <a:ln w="76200" cap="flat" cmpd="sng">
              <a:solidFill>
                <a:schemeClr val="accent4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FB50FAB-990D-4999-B11E-8B9806158401}"/>
                </a:ext>
              </a:extLst>
            </p:cNvPr>
            <p:cNvSpPr/>
            <p:nvPr/>
          </p:nvSpPr>
          <p:spPr>
            <a:xfrm>
              <a:off x="1292910" y="3011240"/>
              <a:ext cx="216347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先期顧問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規劃案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98BA5AE-C1F0-443A-8AE7-EBC943C31A23}"/>
                </a:ext>
              </a:extLst>
            </p:cNvPr>
            <p:cNvSpPr/>
            <p:nvPr/>
          </p:nvSpPr>
          <p:spPr>
            <a:xfrm>
              <a:off x="5806706" y="3014811"/>
              <a:ext cx="18261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系統建置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導入案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9A58B26-8991-4BC1-B5D6-D31D652F2F15}"/>
                </a:ext>
              </a:extLst>
            </p:cNvPr>
            <p:cNvSpPr/>
            <p:nvPr/>
          </p:nvSpPr>
          <p:spPr>
            <a:xfrm>
              <a:off x="720080" y="4379392"/>
              <a:ext cx="29017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計畫期程：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不超過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補助金額：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待公告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935996C-8DAA-4A25-9842-C4A7C6D2AA52}"/>
                </a:ext>
              </a:extLst>
            </p:cNvPr>
            <p:cNvSpPr/>
            <p:nvPr/>
          </p:nvSpPr>
          <p:spPr>
            <a:xfrm>
              <a:off x="4947196" y="4379392"/>
              <a:ext cx="34884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計畫期程：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總期程不超過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補助金額：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待公告</a:t>
              </a:r>
            </a:p>
          </p:txBody>
        </p:sp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456DDF4-D2C8-4172-8C07-C09235721735}"/>
              </a:ext>
            </a:extLst>
          </p:cNvPr>
          <p:cNvSpPr txBox="1"/>
          <p:nvPr/>
        </p:nvSpPr>
        <p:spPr>
          <a:xfrm>
            <a:off x="4398454" y="357256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過去補助上限</a:t>
            </a:r>
            <a:r>
              <a:rPr kumimoji="1"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</a:t>
            </a:r>
            <a:r>
              <a:rPr kumimoji="1" lang="zh-CN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</a:t>
            </a:r>
            <a:endParaRPr kumimoji="1"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FA62C30-576D-4D91-9C99-A736C343D1B7}"/>
              </a:ext>
            </a:extLst>
          </p:cNvPr>
          <p:cNvSpPr txBox="1"/>
          <p:nvPr/>
        </p:nvSpPr>
        <p:spPr>
          <a:xfrm>
            <a:off x="8608641" y="3572561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過去補助上限</a:t>
            </a:r>
            <a:r>
              <a:rPr kumimoji="1"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3,000</a:t>
            </a:r>
            <a:r>
              <a:rPr kumimoji="1" lang="zh-CN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</a:t>
            </a:r>
            <a:endParaRPr kumimoji="1"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4157A2E1-7B32-4922-8985-C08F17EDE0B6}"/>
              </a:ext>
            </a:extLst>
          </p:cNvPr>
          <p:cNvSpPr/>
          <p:nvPr/>
        </p:nvSpPr>
        <p:spPr>
          <a:xfrm>
            <a:off x="6271519" y="3921568"/>
            <a:ext cx="3887135" cy="1673834"/>
          </a:xfrm>
          <a:prstGeom prst="round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軟硬體系統、服務之費用，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35%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以上為國內業者產品及服務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委託研究、勞務或驗證費需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低於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總經費之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en-US" altLang="zh-TW" b="1" dirty="0">
                <a:solidFill>
                  <a:srgbClr val="FF0000"/>
                </a:solidFill>
                <a:latin typeface="Microsoft JhengHei"/>
              </a:rPr>
              <a:t>%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資安項目支出規劃應占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合理比例</a:t>
            </a:r>
            <a:endParaRPr lang="zh-TW" altLang="en-US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8E9B7694-EC8B-4E66-B49B-F1604204D066}"/>
              </a:ext>
            </a:extLst>
          </p:cNvPr>
          <p:cNvSpPr/>
          <p:nvPr/>
        </p:nvSpPr>
        <p:spPr>
          <a:xfrm>
            <a:off x="1986510" y="3945806"/>
            <a:ext cx="3887135" cy="1673834"/>
          </a:xfrm>
          <a:prstGeom prst="roundRect">
            <a:avLst/>
          </a:prstGeom>
          <a:solidFill>
            <a:srgbClr val="B7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委託研究、勞務或驗證費需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低於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總經費之</a:t>
            </a:r>
            <a:r>
              <a:rPr lang="en-US" altLang="zh-TW" b="1" dirty="0">
                <a:solidFill>
                  <a:srgbClr val="FF0000"/>
                </a:solidFill>
                <a:latin typeface="Microsoft JhengHei"/>
              </a:rPr>
              <a:t>40%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資安項目支出規劃應占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合理比例</a:t>
            </a:r>
            <a:endParaRPr lang="zh-TW" altLang="en-US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2190</Words>
  <Application>Microsoft Office PowerPoint</Application>
  <PresentationFormat>寬螢幕</PresentationFormat>
  <Paragraphs>270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맑은 고딕</vt:lpstr>
      <vt:lpstr>Microsoft YaHei</vt:lpstr>
      <vt:lpstr>Microsoft YaHei</vt:lpstr>
      <vt:lpstr>宋体</vt:lpstr>
      <vt:lpstr>Microsoft JhengHei</vt:lpstr>
      <vt:lpstr>Microsoft JhengHei</vt:lpstr>
      <vt:lpstr>新細明體</vt:lpstr>
      <vt:lpstr>DFKai-SB</vt:lpstr>
      <vt:lpstr>DFKai-SB</vt:lpstr>
      <vt:lpstr>Aharoni</vt:lpstr>
      <vt:lpstr>Arial</vt:lpstr>
      <vt:lpstr>Calibri</vt:lpstr>
      <vt:lpstr>Times New Roman</vt:lpstr>
      <vt:lpstr>Wingdings</vt:lpstr>
      <vt:lpstr>Office Theme</vt:lpstr>
      <vt:lpstr>PowerPoint 簡報</vt:lpstr>
      <vt:lpstr>簡報大綱</vt:lpstr>
      <vt:lpstr>壹、113年度計畫推動做法</vt:lpstr>
      <vt:lpstr>壹、113年度計畫推動做法</vt:lpstr>
      <vt:lpstr>壹、113年度計畫推動做法</vt:lpstr>
      <vt:lpstr>壹、113年度計畫推動做法</vt:lpstr>
      <vt:lpstr>壹、113年度計畫推動做法</vt:lpstr>
      <vt:lpstr>壹、113年度計畫推動做法</vt:lpstr>
      <vt:lpstr>PowerPoint 簡報</vt:lpstr>
      <vt:lpstr>壹、113年度計畫推動做法</vt:lpstr>
      <vt:lpstr>貳、計畫申請方式</vt:lpstr>
      <vt:lpstr>貳、計畫申請方式</vt:lpstr>
      <vt:lpstr>參、聯絡方式</vt:lpstr>
      <vt:lpstr>肆、常見問題與注意事項</vt:lpstr>
      <vt:lpstr>伍、附件</vt:lpstr>
      <vt:lpstr>伍、附件</vt:lpstr>
      <vt:lpstr>伍、附件</vt:lpstr>
      <vt:lpstr>伍、附件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賴致瀚 </cp:lastModifiedBy>
  <cp:revision>32</cp:revision>
  <dcterms:created xsi:type="dcterms:W3CDTF">2023-06-19T06:20:06Z</dcterms:created>
  <dcterms:modified xsi:type="dcterms:W3CDTF">2024-05-03T01:06:46Z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2023-06-19T00:00:00Z</vt:filetime>
  </property>
</Properties>
</file>